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60" r:id="rId6"/>
    <p:sldId id="257" r:id="rId7"/>
    <p:sldId id="259" r:id="rId8"/>
    <p:sldId id="283" r:id="rId9"/>
    <p:sldId id="284" r:id="rId10"/>
    <p:sldId id="289" r:id="rId11"/>
    <p:sldId id="286" r:id="rId12"/>
    <p:sldId id="290" r:id="rId13"/>
    <p:sldId id="285" r:id="rId14"/>
    <p:sldId id="261" r:id="rId15"/>
    <p:sldId id="287" r:id="rId16"/>
    <p:sldId id="292" r:id="rId17"/>
    <p:sldId id="288" r:id="rId18"/>
    <p:sldId id="293" r:id="rId19"/>
    <p:sldId id="291" r:id="rId20"/>
    <p:sldId id="281" r:id="rId2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F073CFB-93EC-4BFD-8E88-744309FFEC5E}">
          <p14:sldIdLst>
            <p14:sldId id="256"/>
            <p14:sldId id="260"/>
            <p14:sldId id="257"/>
            <p14:sldId id="259"/>
            <p14:sldId id="283"/>
            <p14:sldId id="284"/>
            <p14:sldId id="289"/>
            <p14:sldId id="286"/>
            <p14:sldId id="290"/>
            <p14:sldId id="285"/>
            <p14:sldId id="261"/>
            <p14:sldId id="287"/>
            <p14:sldId id="292"/>
            <p14:sldId id="288"/>
            <p14:sldId id="293"/>
            <p14:sldId id="291"/>
          </p14:sldIdLst>
        </p14:section>
        <p14:section name="Untitled Section" id="{3F0A51A2-E395-4F82-A054-C91348425396}">
          <p14:sldIdLst>
            <p14:sldId id="281"/>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yona Vilakazi" initials="FV" lastIdx="1" clrIdx="0">
    <p:extLst>
      <p:ext uri="{19B8F6BF-5375-455C-9EA6-DF929625EA0E}">
        <p15:presenceInfo xmlns:p15="http://schemas.microsoft.com/office/powerpoint/2012/main" userId="Fyona Vilakaz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86395" autoAdjust="0"/>
  </p:normalViewPr>
  <p:slideViewPr>
    <p:cSldViewPr>
      <p:cViewPr varScale="1">
        <p:scale>
          <a:sx n="67" d="100"/>
          <a:sy n="67" d="100"/>
        </p:scale>
        <p:origin x="1272" y="52"/>
      </p:cViewPr>
      <p:guideLst>
        <p:guide orient="horz" pos="2880"/>
        <p:guide pos="2160"/>
      </p:guideLst>
    </p:cSldViewPr>
  </p:slideViewPr>
  <p:outlineViewPr>
    <p:cViewPr>
      <p:scale>
        <a:sx n="33" d="100"/>
        <a:sy n="33" d="100"/>
      </p:scale>
      <p:origin x="0" y="-215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6276" y="2125980"/>
            <a:ext cx="7777797"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2552" y="3840480"/>
            <a:ext cx="6405245"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850" b="1" i="0">
                <a:solidFill>
                  <a:schemeClr val="bg1"/>
                </a:solidFill>
                <a:latin typeface="Arial"/>
                <a:cs typeface="Arial"/>
              </a:defRPr>
            </a:lvl1pPr>
          </a:lstStyle>
          <a:p>
            <a:pPr marL="12700">
              <a:lnSpc>
                <a:spcPct val="100000"/>
              </a:lnSpc>
              <a:spcBef>
                <a:spcPts val="140"/>
              </a:spcBef>
            </a:pPr>
            <a:r>
              <a:rPr spc="10" dirty="0"/>
              <a:t>Safer Homes </a:t>
            </a:r>
            <a:r>
              <a:rPr spc="5" dirty="0"/>
              <a:t>• </a:t>
            </a:r>
            <a:r>
              <a:rPr spc="10" dirty="0"/>
              <a:t>Safer </a:t>
            </a:r>
            <a:r>
              <a:rPr spc="5" dirty="0"/>
              <a:t>Businesses • </a:t>
            </a:r>
            <a:r>
              <a:rPr spc="10" dirty="0"/>
              <a:t>Safer</a:t>
            </a:r>
            <a:r>
              <a:rPr spc="30" dirty="0"/>
              <a:t> </a:t>
            </a:r>
            <a:r>
              <a:rPr spc="5" dirty="0"/>
              <a:t>Communities</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2/16/2021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50" b="1" i="0">
                <a:solidFill>
                  <a:srgbClr val="DCA957"/>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850" b="1" i="0">
                <a:solidFill>
                  <a:schemeClr val="bg1"/>
                </a:solidFill>
                <a:latin typeface="Arial"/>
                <a:cs typeface="Arial"/>
              </a:defRPr>
            </a:lvl1pPr>
          </a:lstStyle>
          <a:p>
            <a:pPr marL="12700">
              <a:lnSpc>
                <a:spcPct val="100000"/>
              </a:lnSpc>
              <a:spcBef>
                <a:spcPts val="140"/>
              </a:spcBef>
            </a:pPr>
            <a:r>
              <a:rPr spc="10" dirty="0"/>
              <a:t>Safer Homes </a:t>
            </a:r>
            <a:r>
              <a:rPr spc="5" dirty="0"/>
              <a:t>• </a:t>
            </a:r>
            <a:r>
              <a:rPr spc="10" dirty="0"/>
              <a:t>Safer </a:t>
            </a:r>
            <a:r>
              <a:rPr spc="5" dirty="0"/>
              <a:t>Businesses • </a:t>
            </a:r>
            <a:r>
              <a:rPr spc="10" dirty="0"/>
              <a:t>Safer</a:t>
            </a:r>
            <a:r>
              <a:rPr spc="30" dirty="0"/>
              <a:t> </a:t>
            </a:r>
            <a:r>
              <a:rPr spc="5" dirty="0"/>
              <a:t>Communities</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2/16/2021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50" b="1" i="0">
                <a:solidFill>
                  <a:srgbClr val="DCA957"/>
                </a:solidFill>
                <a:latin typeface="Arial"/>
                <a:cs typeface="Arial"/>
              </a:defRPr>
            </a:lvl1pPr>
          </a:lstStyle>
          <a:p>
            <a:endParaRPr/>
          </a:p>
        </p:txBody>
      </p:sp>
      <p:sp>
        <p:nvSpPr>
          <p:cNvPr id="3" name="Holder 3"/>
          <p:cNvSpPr>
            <a:spLocks noGrp="1"/>
          </p:cNvSpPr>
          <p:nvPr>
            <p:ph sz="half" idx="2"/>
          </p:nvPr>
        </p:nvSpPr>
        <p:spPr>
          <a:xfrm>
            <a:off x="457517" y="1577340"/>
            <a:ext cx="3980402"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12430" y="1577340"/>
            <a:ext cx="3980402"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850" b="1" i="0">
                <a:solidFill>
                  <a:schemeClr val="bg1"/>
                </a:solidFill>
                <a:latin typeface="Arial"/>
                <a:cs typeface="Arial"/>
              </a:defRPr>
            </a:lvl1pPr>
          </a:lstStyle>
          <a:p>
            <a:pPr marL="12700">
              <a:lnSpc>
                <a:spcPct val="100000"/>
              </a:lnSpc>
              <a:spcBef>
                <a:spcPts val="140"/>
              </a:spcBef>
            </a:pPr>
            <a:r>
              <a:rPr spc="10" dirty="0"/>
              <a:t>Safer Homes </a:t>
            </a:r>
            <a:r>
              <a:rPr spc="5" dirty="0"/>
              <a:t>• </a:t>
            </a:r>
            <a:r>
              <a:rPr spc="10" dirty="0"/>
              <a:t>Safer </a:t>
            </a:r>
            <a:r>
              <a:rPr spc="5" dirty="0"/>
              <a:t>Businesses • </a:t>
            </a:r>
            <a:r>
              <a:rPr spc="10" dirty="0"/>
              <a:t>Safer</a:t>
            </a:r>
            <a:r>
              <a:rPr spc="30" dirty="0"/>
              <a:t> </a:t>
            </a:r>
            <a:r>
              <a:rPr spc="5" dirty="0"/>
              <a:t>Communities</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2/16/2021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50" b="1" i="0">
                <a:solidFill>
                  <a:srgbClr val="DCA957"/>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850" b="1" i="0">
                <a:solidFill>
                  <a:schemeClr val="bg1"/>
                </a:solidFill>
                <a:latin typeface="Arial"/>
                <a:cs typeface="Arial"/>
              </a:defRPr>
            </a:lvl1pPr>
          </a:lstStyle>
          <a:p>
            <a:pPr marL="12700">
              <a:lnSpc>
                <a:spcPct val="100000"/>
              </a:lnSpc>
              <a:spcBef>
                <a:spcPts val="140"/>
              </a:spcBef>
            </a:pPr>
            <a:r>
              <a:rPr spc="10" dirty="0"/>
              <a:t>Safer Homes </a:t>
            </a:r>
            <a:r>
              <a:rPr spc="5" dirty="0"/>
              <a:t>• </a:t>
            </a:r>
            <a:r>
              <a:rPr spc="10" dirty="0"/>
              <a:t>Safer </a:t>
            </a:r>
            <a:r>
              <a:rPr spc="5" dirty="0"/>
              <a:t>Businesses • </a:t>
            </a:r>
            <a:r>
              <a:rPr spc="10" dirty="0"/>
              <a:t>Safer</a:t>
            </a:r>
            <a:r>
              <a:rPr spc="30" dirty="0"/>
              <a:t> </a:t>
            </a:r>
            <a:r>
              <a:rPr spc="5" dirty="0"/>
              <a:t>Communities</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2/16/2021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16" name="bg object 16"/>
          <p:cNvSpPr/>
          <p:nvPr/>
        </p:nvSpPr>
        <p:spPr>
          <a:xfrm>
            <a:off x="-6" y="379463"/>
            <a:ext cx="8937625" cy="713105"/>
          </a:xfrm>
          <a:custGeom>
            <a:avLst/>
            <a:gdLst/>
            <a:ahLst/>
            <a:cxnLst/>
            <a:rect l="l" t="t" r="r" b="b"/>
            <a:pathLst>
              <a:path w="8937625" h="713105">
                <a:moveTo>
                  <a:pt x="0" y="0"/>
                </a:moveTo>
                <a:lnTo>
                  <a:pt x="0" y="712787"/>
                </a:lnTo>
                <a:lnTo>
                  <a:pt x="8670925" y="712787"/>
                </a:lnTo>
                <a:lnTo>
                  <a:pt x="8937625" y="7937"/>
                </a:lnTo>
                <a:lnTo>
                  <a:pt x="0" y="0"/>
                </a:lnTo>
                <a:close/>
              </a:path>
            </a:pathLst>
          </a:custGeom>
          <a:solidFill>
            <a:srgbClr val="6D6E71"/>
          </a:solidFill>
        </p:spPr>
        <p:txBody>
          <a:bodyPr wrap="square" lIns="0" tIns="0" rIns="0" bIns="0" rtlCol="0"/>
          <a:lstStyle/>
          <a:p>
            <a:endParaRPr/>
          </a:p>
        </p:txBody>
      </p:sp>
      <p:sp>
        <p:nvSpPr>
          <p:cNvPr id="17" name="bg object 17"/>
          <p:cNvSpPr/>
          <p:nvPr/>
        </p:nvSpPr>
        <p:spPr>
          <a:xfrm>
            <a:off x="-6" y="379463"/>
            <a:ext cx="8937625" cy="713105"/>
          </a:xfrm>
          <a:custGeom>
            <a:avLst/>
            <a:gdLst/>
            <a:ahLst/>
            <a:cxnLst/>
            <a:rect l="l" t="t" r="r" b="b"/>
            <a:pathLst>
              <a:path w="8937625" h="713105">
                <a:moveTo>
                  <a:pt x="0" y="0"/>
                </a:moveTo>
                <a:lnTo>
                  <a:pt x="0" y="712787"/>
                </a:lnTo>
                <a:lnTo>
                  <a:pt x="8670925" y="712787"/>
                </a:lnTo>
                <a:lnTo>
                  <a:pt x="8937625" y="7937"/>
                </a:lnTo>
                <a:lnTo>
                  <a:pt x="0" y="0"/>
                </a:lnTo>
                <a:close/>
              </a:path>
            </a:pathLst>
          </a:custGeom>
          <a:ln w="3175">
            <a:solidFill>
              <a:srgbClr val="231F20"/>
            </a:solidFill>
          </a:ln>
        </p:spPr>
        <p:txBody>
          <a:bodyPr wrap="square" lIns="0" tIns="0" rIns="0" bIns="0" rtlCol="0"/>
          <a:lstStyle/>
          <a:p>
            <a:endParaRPr/>
          </a:p>
        </p:txBody>
      </p:sp>
      <p:sp>
        <p:nvSpPr>
          <p:cNvPr id="18" name="bg object 18"/>
          <p:cNvSpPr/>
          <p:nvPr/>
        </p:nvSpPr>
        <p:spPr>
          <a:xfrm>
            <a:off x="190" y="1056672"/>
            <a:ext cx="8694420" cy="81915"/>
          </a:xfrm>
          <a:custGeom>
            <a:avLst/>
            <a:gdLst/>
            <a:ahLst/>
            <a:cxnLst/>
            <a:rect l="l" t="t" r="r" b="b"/>
            <a:pathLst>
              <a:path w="8694420" h="81915">
                <a:moveTo>
                  <a:pt x="8694026" y="0"/>
                </a:moveTo>
                <a:lnTo>
                  <a:pt x="0" y="0"/>
                </a:lnTo>
                <a:lnTo>
                  <a:pt x="0" y="81286"/>
                </a:lnTo>
                <a:lnTo>
                  <a:pt x="8694026" y="81286"/>
                </a:lnTo>
                <a:lnTo>
                  <a:pt x="8694026" y="0"/>
                </a:lnTo>
                <a:close/>
              </a:path>
            </a:pathLst>
          </a:custGeom>
          <a:solidFill>
            <a:srgbClr val="DCA957"/>
          </a:solidFill>
        </p:spPr>
        <p:txBody>
          <a:bodyPr wrap="square" lIns="0" tIns="0" rIns="0" bIns="0" rtlCol="0"/>
          <a:lstStyle/>
          <a:p>
            <a:endParaRPr/>
          </a:p>
        </p:txBody>
      </p:sp>
      <p:sp>
        <p:nvSpPr>
          <p:cNvPr id="19" name="bg object 19"/>
          <p:cNvSpPr/>
          <p:nvPr/>
        </p:nvSpPr>
        <p:spPr>
          <a:xfrm>
            <a:off x="288734" y="849574"/>
            <a:ext cx="486016" cy="163835"/>
          </a:xfrm>
          <a:prstGeom prst="rect">
            <a:avLst/>
          </a:prstGeom>
          <a:blipFill>
            <a:blip r:embed="rId2" cstate="print"/>
            <a:stretch>
              <a:fillRect/>
            </a:stretch>
          </a:blipFill>
        </p:spPr>
        <p:txBody>
          <a:bodyPr wrap="square" lIns="0" tIns="0" rIns="0" bIns="0" rtlCol="0"/>
          <a:lstStyle/>
          <a:p>
            <a:endParaRPr/>
          </a:p>
        </p:txBody>
      </p:sp>
      <p:sp>
        <p:nvSpPr>
          <p:cNvPr id="20" name="bg object 20"/>
          <p:cNvSpPr/>
          <p:nvPr/>
        </p:nvSpPr>
        <p:spPr>
          <a:xfrm>
            <a:off x="421182" y="485153"/>
            <a:ext cx="179920" cy="295630"/>
          </a:xfrm>
          <a:prstGeom prst="rect">
            <a:avLst/>
          </a:prstGeom>
          <a:blipFill>
            <a:blip r:embed="rId3" cstate="print"/>
            <a:stretch>
              <a:fillRect/>
            </a:stretch>
          </a:blipFill>
        </p:spPr>
        <p:txBody>
          <a:bodyPr wrap="square" lIns="0" tIns="0" rIns="0" bIns="0" rtlCol="0"/>
          <a:lstStyle/>
          <a:p>
            <a:endParaRPr/>
          </a:p>
        </p:txBody>
      </p:sp>
      <p:sp>
        <p:nvSpPr>
          <p:cNvPr id="21" name="bg object 21"/>
          <p:cNvSpPr/>
          <p:nvPr/>
        </p:nvSpPr>
        <p:spPr>
          <a:xfrm>
            <a:off x="177" y="0"/>
            <a:ext cx="9149715" cy="6852284"/>
          </a:xfrm>
          <a:custGeom>
            <a:avLst/>
            <a:gdLst/>
            <a:ahLst/>
            <a:cxnLst/>
            <a:rect l="l" t="t" r="r" b="b"/>
            <a:pathLst>
              <a:path w="9149715" h="6852284">
                <a:moveTo>
                  <a:pt x="9149563" y="6851790"/>
                </a:moveTo>
                <a:lnTo>
                  <a:pt x="9129077" y="6808876"/>
                </a:lnTo>
                <a:lnTo>
                  <a:pt x="9108872" y="6765874"/>
                </a:lnTo>
                <a:lnTo>
                  <a:pt x="9088920" y="6722796"/>
                </a:lnTo>
                <a:lnTo>
                  <a:pt x="9069248" y="6679654"/>
                </a:lnTo>
                <a:lnTo>
                  <a:pt x="9049829" y="6636410"/>
                </a:lnTo>
                <a:lnTo>
                  <a:pt x="9030691" y="6593103"/>
                </a:lnTo>
                <a:lnTo>
                  <a:pt x="9011806" y="6549720"/>
                </a:lnTo>
                <a:lnTo>
                  <a:pt x="8993200" y="6506261"/>
                </a:lnTo>
                <a:lnTo>
                  <a:pt x="8974849" y="6462712"/>
                </a:lnTo>
                <a:lnTo>
                  <a:pt x="8956777" y="6419101"/>
                </a:lnTo>
                <a:lnTo>
                  <a:pt x="8938971" y="6375413"/>
                </a:lnTo>
                <a:lnTo>
                  <a:pt x="8921445" y="6331636"/>
                </a:lnTo>
                <a:lnTo>
                  <a:pt x="8908847" y="6299670"/>
                </a:lnTo>
                <a:lnTo>
                  <a:pt x="8908847" y="6299314"/>
                </a:lnTo>
                <a:lnTo>
                  <a:pt x="8908707" y="6299314"/>
                </a:lnTo>
                <a:lnTo>
                  <a:pt x="8887181" y="6243879"/>
                </a:lnTo>
                <a:lnTo>
                  <a:pt x="8870455" y="6199886"/>
                </a:lnTo>
                <a:lnTo>
                  <a:pt x="8854008" y="6155817"/>
                </a:lnTo>
                <a:lnTo>
                  <a:pt x="8837828" y="6111672"/>
                </a:lnTo>
                <a:lnTo>
                  <a:pt x="8821915" y="6067463"/>
                </a:lnTo>
                <a:lnTo>
                  <a:pt x="8806282" y="6023165"/>
                </a:lnTo>
                <a:lnTo>
                  <a:pt x="8790927" y="5978804"/>
                </a:lnTo>
                <a:lnTo>
                  <a:pt x="8775840" y="5934367"/>
                </a:lnTo>
                <a:lnTo>
                  <a:pt x="8761019" y="5889853"/>
                </a:lnTo>
                <a:lnTo>
                  <a:pt x="8746477" y="5845276"/>
                </a:lnTo>
                <a:lnTo>
                  <a:pt x="8732215" y="5800623"/>
                </a:lnTo>
                <a:lnTo>
                  <a:pt x="8718232" y="5755894"/>
                </a:lnTo>
                <a:lnTo>
                  <a:pt x="8704516" y="5711101"/>
                </a:lnTo>
                <a:lnTo>
                  <a:pt x="8691080" y="5666232"/>
                </a:lnTo>
                <a:lnTo>
                  <a:pt x="8677923" y="5621286"/>
                </a:lnTo>
                <a:lnTo>
                  <a:pt x="8665032" y="5576278"/>
                </a:lnTo>
                <a:lnTo>
                  <a:pt x="8652434" y="5531193"/>
                </a:lnTo>
                <a:lnTo>
                  <a:pt x="8640102" y="5486031"/>
                </a:lnTo>
                <a:lnTo>
                  <a:pt x="8628050" y="5440819"/>
                </a:lnTo>
                <a:lnTo>
                  <a:pt x="8616290" y="5395519"/>
                </a:lnTo>
                <a:lnTo>
                  <a:pt x="8604796" y="5350154"/>
                </a:lnTo>
                <a:lnTo>
                  <a:pt x="8593582" y="5304726"/>
                </a:lnTo>
                <a:lnTo>
                  <a:pt x="8582647" y="5259222"/>
                </a:lnTo>
                <a:lnTo>
                  <a:pt x="8572005" y="5213655"/>
                </a:lnTo>
                <a:lnTo>
                  <a:pt x="8561641" y="5168023"/>
                </a:lnTo>
                <a:lnTo>
                  <a:pt x="8551545" y="5122316"/>
                </a:lnTo>
                <a:lnTo>
                  <a:pt x="8541741" y="5076545"/>
                </a:lnTo>
                <a:lnTo>
                  <a:pt x="8532228" y="5030698"/>
                </a:lnTo>
                <a:lnTo>
                  <a:pt x="8522983" y="4984788"/>
                </a:lnTo>
                <a:lnTo>
                  <a:pt x="8514029" y="4938814"/>
                </a:lnTo>
                <a:lnTo>
                  <a:pt x="8505355" y="4892776"/>
                </a:lnTo>
                <a:lnTo>
                  <a:pt x="8496973" y="4846663"/>
                </a:lnTo>
                <a:lnTo>
                  <a:pt x="8488870" y="4800485"/>
                </a:lnTo>
                <a:lnTo>
                  <a:pt x="8481047" y="4754245"/>
                </a:lnTo>
                <a:lnTo>
                  <a:pt x="8473516" y="4707941"/>
                </a:lnTo>
                <a:lnTo>
                  <a:pt x="8466277" y="4661573"/>
                </a:lnTo>
                <a:lnTo>
                  <a:pt x="8459318" y="4615129"/>
                </a:lnTo>
                <a:lnTo>
                  <a:pt x="8452650" y="4568634"/>
                </a:lnTo>
                <a:lnTo>
                  <a:pt x="8446262" y="4522063"/>
                </a:lnTo>
                <a:lnTo>
                  <a:pt x="8440166" y="4475442"/>
                </a:lnTo>
                <a:lnTo>
                  <a:pt x="8434362" y="4428744"/>
                </a:lnTo>
                <a:lnTo>
                  <a:pt x="8428838" y="4381982"/>
                </a:lnTo>
                <a:lnTo>
                  <a:pt x="8423605" y="4335170"/>
                </a:lnTo>
                <a:lnTo>
                  <a:pt x="8418665" y="4288282"/>
                </a:lnTo>
                <a:lnTo>
                  <a:pt x="8414017" y="4241330"/>
                </a:lnTo>
                <a:lnTo>
                  <a:pt x="8409660" y="4194327"/>
                </a:lnTo>
                <a:lnTo>
                  <a:pt x="8405596" y="4147248"/>
                </a:lnTo>
                <a:lnTo>
                  <a:pt x="8401812" y="4100118"/>
                </a:lnTo>
                <a:lnTo>
                  <a:pt x="8398332" y="4052925"/>
                </a:lnTo>
                <a:lnTo>
                  <a:pt x="8395144" y="4005669"/>
                </a:lnTo>
                <a:lnTo>
                  <a:pt x="8392236" y="3958348"/>
                </a:lnTo>
                <a:lnTo>
                  <a:pt x="8389633" y="3910977"/>
                </a:lnTo>
                <a:lnTo>
                  <a:pt x="8387321" y="3863530"/>
                </a:lnTo>
                <a:lnTo>
                  <a:pt x="8385302" y="3816032"/>
                </a:lnTo>
                <a:lnTo>
                  <a:pt x="8383575" y="3768483"/>
                </a:lnTo>
                <a:lnTo>
                  <a:pt x="8382152" y="3720858"/>
                </a:lnTo>
                <a:lnTo>
                  <a:pt x="8381022" y="3673183"/>
                </a:lnTo>
                <a:lnTo>
                  <a:pt x="8380184" y="3625443"/>
                </a:lnTo>
                <a:lnTo>
                  <a:pt x="8379638" y="3577653"/>
                </a:lnTo>
                <a:lnTo>
                  <a:pt x="8379396" y="3529800"/>
                </a:lnTo>
                <a:lnTo>
                  <a:pt x="8379447" y="3481882"/>
                </a:lnTo>
                <a:lnTo>
                  <a:pt x="8379803" y="3433915"/>
                </a:lnTo>
                <a:lnTo>
                  <a:pt x="8380450" y="3385883"/>
                </a:lnTo>
                <a:lnTo>
                  <a:pt x="8381390" y="3337801"/>
                </a:lnTo>
                <a:lnTo>
                  <a:pt x="8382648" y="3289655"/>
                </a:lnTo>
                <a:lnTo>
                  <a:pt x="8384184" y="3241459"/>
                </a:lnTo>
                <a:lnTo>
                  <a:pt x="8386038" y="3193199"/>
                </a:lnTo>
                <a:lnTo>
                  <a:pt x="8388185" y="3144888"/>
                </a:lnTo>
                <a:lnTo>
                  <a:pt x="8390636" y="3096514"/>
                </a:lnTo>
                <a:lnTo>
                  <a:pt x="8393379" y="3048089"/>
                </a:lnTo>
                <a:lnTo>
                  <a:pt x="8396427" y="2999613"/>
                </a:lnTo>
                <a:lnTo>
                  <a:pt x="8399780" y="2951073"/>
                </a:lnTo>
                <a:lnTo>
                  <a:pt x="8403437" y="2902483"/>
                </a:lnTo>
                <a:lnTo>
                  <a:pt x="8407400" y="2853842"/>
                </a:lnTo>
                <a:lnTo>
                  <a:pt x="8411654" y="2805150"/>
                </a:lnTo>
                <a:lnTo>
                  <a:pt x="8416226" y="2756395"/>
                </a:lnTo>
                <a:lnTo>
                  <a:pt x="8421090" y="2707589"/>
                </a:lnTo>
                <a:lnTo>
                  <a:pt x="8426272" y="2658732"/>
                </a:lnTo>
                <a:lnTo>
                  <a:pt x="8431746" y="2609812"/>
                </a:lnTo>
                <a:lnTo>
                  <a:pt x="8437537" y="2560853"/>
                </a:lnTo>
                <a:lnTo>
                  <a:pt x="8443633" y="2511831"/>
                </a:lnTo>
                <a:lnTo>
                  <a:pt x="8450021" y="2462758"/>
                </a:lnTo>
                <a:lnTo>
                  <a:pt x="8456739" y="2413635"/>
                </a:lnTo>
                <a:lnTo>
                  <a:pt x="8463750" y="2364460"/>
                </a:lnTo>
                <a:lnTo>
                  <a:pt x="8471065" y="2315235"/>
                </a:lnTo>
                <a:lnTo>
                  <a:pt x="8478698" y="2265959"/>
                </a:lnTo>
                <a:lnTo>
                  <a:pt x="8486635" y="2216632"/>
                </a:lnTo>
                <a:lnTo>
                  <a:pt x="8494890" y="2167242"/>
                </a:lnTo>
                <a:lnTo>
                  <a:pt x="8503450" y="2117814"/>
                </a:lnTo>
                <a:lnTo>
                  <a:pt x="8512315" y="2068334"/>
                </a:lnTo>
                <a:lnTo>
                  <a:pt x="8521497" y="2018804"/>
                </a:lnTo>
                <a:lnTo>
                  <a:pt x="8530984" y="1969223"/>
                </a:lnTo>
                <a:lnTo>
                  <a:pt x="8540788" y="1919605"/>
                </a:lnTo>
                <a:lnTo>
                  <a:pt x="8550897" y="1869922"/>
                </a:lnTo>
                <a:lnTo>
                  <a:pt x="8561324" y="1820202"/>
                </a:lnTo>
                <a:lnTo>
                  <a:pt x="8572068" y="1770418"/>
                </a:lnTo>
                <a:lnTo>
                  <a:pt x="8583117" y="1720596"/>
                </a:lnTo>
                <a:lnTo>
                  <a:pt x="8594484" y="1670735"/>
                </a:lnTo>
                <a:lnTo>
                  <a:pt x="8606168" y="1620812"/>
                </a:lnTo>
                <a:lnTo>
                  <a:pt x="8618156" y="1570850"/>
                </a:lnTo>
                <a:lnTo>
                  <a:pt x="8630463" y="1520837"/>
                </a:lnTo>
                <a:lnTo>
                  <a:pt x="8643087" y="1470774"/>
                </a:lnTo>
                <a:lnTo>
                  <a:pt x="8656041" y="1420672"/>
                </a:lnTo>
                <a:lnTo>
                  <a:pt x="8669287" y="1370520"/>
                </a:lnTo>
                <a:lnTo>
                  <a:pt x="8682863" y="1320317"/>
                </a:lnTo>
                <a:lnTo>
                  <a:pt x="8696757" y="1270076"/>
                </a:lnTo>
                <a:lnTo>
                  <a:pt x="8710968" y="1219784"/>
                </a:lnTo>
                <a:lnTo>
                  <a:pt x="8725497" y="1169454"/>
                </a:lnTo>
                <a:lnTo>
                  <a:pt x="8740343" y="1119073"/>
                </a:lnTo>
                <a:lnTo>
                  <a:pt x="8755507" y="1068654"/>
                </a:lnTo>
                <a:lnTo>
                  <a:pt x="8771001" y="1018184"/>
                </a:lnTo>
                <a:lnTo>
                  <a:pt x="8786800" y="967676"/>
                </a:lnTo>
                <a:lnTo>
                  <a:pt x="8802929" y="917117"/>
                </a:lnTo>
                <a:lnTo>
                  <a:pt x="8819375" y="866521"/>
                </a:lnTo>
                <a:lnTo>
                  <a:pt x="8836152" y="815886"/>
                </a:lnTo>
                <a:lnTo>
                  <a:pt x="8853233" y="765200"/>
                </a:lnTo>
                <a:lnTo>
                  <a:pt x="8870645" y="714476"/>
                </a:lnTo>
                <a:lnTo>
                  <a:pt x="8888387" y="663702"/>
                </a:lnTo>
                <a:lnTo>
                  <a:pt x="8906446" y="612902"/>
                </a:lnTo>
                <a:lnTo>
                  <a:pt x="8924823" y="562051"/>
                </a:lnTo>
                <a:lnTo>
                  <a:pt x="8943530" y="511149"/>
                </a:lnTo>
                <a:lnTo>
                  <a:pt x="8962568" y="460222"/>
                </a:lnTo>
                <a:lnTo>
                  <a:pt x="8981923" y="409244"/>
                </a:lnTo>
                <a:lnTo>
                  <a:pt x="9001595" y="358228"/>
                </a:lnTo>
                <a:lnTo>
                  <a:pt x="9021610" y="307174"/>
                </a:lnTo>
                <a:lnTo>
                  <a:pt x="9041943" y="256070"/>
                </a:lnTo>
                <a:lnTo>
                  <a:pt x="9062606" y="204939"/>
                </a:lnTo>
                <a:lnTo>
                  <a:pt x="9083586" y="153758"/>
                </a:lnTo>
                <a:lnTo>
                  <a:pt x="9104897" y="102552"/>
                </a:lnTo>
                <a:lnTo>
                  <a:pt x="9126537" y="51295"/>
                </a:lnTo>
                <a:lnTo>
                  <a:pt x="9148521" y="0"/>
                </a:lnTo>
                <a:lnTo>
                  <a:pt x="9045638" y="0"/>
                </a:lnTo>
                <a:lnTo>
                  <a:pt x="9023579" y="52197"/>
                </a:lnTo>
                <a:lnTo>
                  <a:pt x="9001862" y="104305"/>
                </a:lnTo>
                <a:lnTo>
                  <a:pt x="8980475" y="156337"/>
                </a:lnTo>
                <a:lnTo>
                  <a:pt x="8959418" y="208280"/>
                </a:lnTo>
                <a:lnTo>
                  <a:pt x="8938704" y="260159"/>
                </a:lnTo>
                <a:lnTo>
                  <a:pt x="8918321" y="311962"/>
                </a:lnTo>
                <a:lnTo>
                  <a:pt x="8906281" y="343001"/>
                </a:lnTo>
                <a:lnTo>
                  <a:pt x="0" y="343001"/>
                </a:lnTo>
                <a:lnTo>
                  <a:pt x="0" y="424281"/>
                </a:lnTo>
                <a:lnTo>
                  <a:pt x="8875166" y="424281"/>
                </a:lnTo>
                <a:lnTo>
                  <a:pt x="8859152" y="466902"/>
                </a:lnTo>
                <a:lnTo>
                  <a:pt x="8840102" y="518401"/>
                </a:lnTo>
                <a:lnTo>
                  <a:pt x="8821369" y="569823"/>
                </a:lnTo>
                <a:lnTo>
                  <a:pt x="8802967" y="621169"/>
                </a:lnTo>
                <a:lnTo>
                  <a:pt x="8784907" y="672439"/>
                </a:lnTo>
                <a:lnTo>
                  <a:pt x="8767166" y="723646"/>
                </a:lnTo>
                <a:lnTo>
                  <a:pt x="8749754" y="774776"/>
                </a:lnTo>
                <a:lnTo>
                  <a:pt x="8732672" y="825830"/>
                </a:lnTo>
                <a:lnTo>
                  <a:pt x="8715908" y="876808"/>
                </a:lnTo>
                <a:lnTo>
                  <a:pt x="8699487" y="927722"/>
                </a:lnTo>
                <a:lnTo>
                  <a:pt x="8683384" y="978560"/>
                </a:lnTo>
                <a:lnTo>
                  <a:pt x="8667598" y="1029322"/>
                </a:lnTo>
                <a:lnTo>
                  <a:pt x="8652154" y="1080020"/>
                </a:lnTo>
                <a:lnTo>
                  <a:pt x="8637016" y="1130642"/>
                </a:lnTo>
                <a:lnTo>
                  <a:pt x="8622220" y="1181201"/>
                </a:lnTo>
                <a:lnTo>
                  <a:pt x="8607742" y="1231684"/>
                </a:lnTo>
                <a:lnTo>
                  <a:pt x="8593582" y="1282103"/>
                </a:lnTo>
                <a:lnTo>
                  <a:pt x="8579752" y="1332458"/>
                </a:lnTo>
                <a:lnTo>
                  <a:pt x="8566239" y="1382737"/>
                </a:lnTo>
                <a:lnTo>
                  <a:pt x="8553044" y="1432941"/>
                </a:lnTo>
                <a:lnTo>
                  <a:pt x="8540178" y="1483093"/>
                </a:lnTo>
                <a:lnTo>
                  <a:pt x="8527631" y="1533156"/>
                </a:lnTo>
                <a:lnTo>
                  <a:pt x="8515401" y="1583169"/>
                </a:lnTo>
                <a:lnTo>
                  <a:pt x="8503488" y="1633118"/>
                </a:lnTo>
                <a:lnTo>
                  <a:pt x="8491893" y="1682991"/>
                </a:lnTo>
                <a:lnTo>
                  <a:pt x="8480628" y="1732800"/>
                </a:lnTo>
                <a:lnTo>
                  <a:pt x="8469668" y="1782546"/>
                </a:lnTo>
                <a:lnTo>
                  <a:pt x="8459038" y="1832216"/>
                </a:lnTo>
                <a:lnTo>
                  <a:pt x="8448713" y="1881835"/>
                </a:lnTo>
                <a:lnTo>
                  <a:pt x="8438705" y="1931390"/>
                </a:lnTo>
                <a:lnTo>
                  <a:pt x="8429028" y="1980869"/>
                </a:lnTo>
                <a:lnTo>
                  <a:pt x="8419655" y="2030298"/>
                </a:lnTo>
                <a:lnTo>
                  <a:pt x="8410588" y="2079650"/>
                </a:lnTo>
                <a:lnTo>
                  <a:pt x="8401850" y="2128951"/>
                </a:lnTo>
                <a:lnTo>
                  <a:pt x="8393417" y="2178189"/>
                </a:lnTo>
                <a:lnTo>
                  <a:pt x="8385302" y="2227351"/>
                </a:lnTo>
                <a:lnTo>
                  <a:pt x="8377504" y="2276462"/>
                </a:lnTo>
                <a:lnTo>
                  <a:pt x="8370011" y="2325509"/>
                </a:lnTo>
                <a:lnTo>
                  <a:pt x="8362823" y="2374506"/>
                </a:lnTo>
                <a:lnTo>
                  <a:pt x="8355965" y="2423426"/>
                </a:lnTo>
                <a:lnTo>
                  <a:pt x="8349399" y="2472296"/>
                </a:lnTo>
                <a:lnTo>
                  <a:pt x="8343151" y="2521102"/>
                </a:lnTo>
                <a:lnTo>
                  <a:pt x="8337220" y="2569845"/>
                </a:lnTo>
                <a:lnTo>
                  <a:pt x="8331581" y="2618536"/>
                </a:lnTo>
                <a:lnTo>
                  <a:pt x="8326260" y="2667165"/>
                </a:lnTo>
                <a:lnTo>
                  <a:pt x="8321256" y="2715742"/>
                </a:lnTo>
                <a:lnTo>
                  <a:pt x="8316544" y="2764256"/>
                </a:lnTo>
                <a:lnTo>
                  <a:pt x="8312150" y="2812707"/>
                </a:lnTo>
                <a:lnTo>
                  <a:pt x="8308060" y="2861106"/>
                </a:lnTo>
                <a:lnTo>
                  <a:pt x="8304263" y="2909455"/>
                </a:lnTo>
                <a:lnTo>
                  <a:pt x="8300783" y="2957741"/>
                </a:lnTo>
                <a:lnTo>
                  <a:pt x="8297608" y="3005975"/>
                </a:lnTo>
                <a:lnTo>
                  <a:pt x="8294738" y="3054146"/>
                </a:lnTo>
                <a:lnTo>
                  <a:pt x="8292173" y="3102267"/>
                </a:lnTo>
                <a:lnTo>
                  <a:pt x="8289912" y="3150336"/>
                </a:lnTo>
                <a:lnTo>
                  <a:pt x="8287944" y="3198342"/>
                </a:lnTo>
                <a:lnTo>
                  <a:pt x="8286293" y="3246297"/>
                </a:lnTo>
                <a:lnTo>
                  <a:pt x="8284934" y="3294202"/>
                </a:lnTo>
                <a:lnTo>
                  <a:pt x="8283867" y="3342055"/>
                </a:lnTo>
                <a:lnTo>
                  <a:pt x="8283118" y="3389846"/>
                </a:lnTo>
                <a:lnTo>
                  <a:pt x="8282660" y="3437585"/>
                </a:lnTo>
                <a:lnTo>
                  <a:pt x="8282508" y="3485286"/>
                </a:lnTo>
                <a:lnTo>
                  <a:pt x="8282648" y="3532924"/>
                </a:lnTo>
                <a:lnTo>
                  <a:pt x="8283092" y="3580511"/>
                </a:lnTo>
                <a:lnTo>
                  <a:pt x="8283829" y="3628047"/>
                </a:lnTo>
                <a:lnTo>
                  <a:pt x="8284870" y="3675532"/>
                </a:lnTo>
                <a:lnTo>
                  <a:pt x="8286204" y="3722979"/>
                </a:lnTo>
                <a:lnTo>
                  <a:pt x="8287842" y="3770363"/>
                </a:lnTo>
                <a:lnTo>
                  <a:pt x="8289760" y="3817696"/>
                </a:lnTo>
                <a:lnTo>
                  <a:pt x="8291982" y="3864991"/>
                </a:lnTo>
                <a:lnTo>
                  <a:pt x="8294510" y="3912222"/>
                </a:lnTo>
                <a:lnTo>
                  <a:pt x="8297316" y="3959415"/>
                </a:lnTo>
                <a:lnTo>
                  <a:pt x="8300428" y="4006558"/>
                </a:lnTo>
                <a:lnTo>
                  <a:pt x="8303819" y="4053662"/>
                </a:lnTo>
                <a:lnTo>
                  <a:pt x="8307514" y="4100703"/>
                </a:lnTo>
                <a:lnTo>
                  <a:pt x="8311502" y="4147705"/>
                </a:lnTo>
                <a:lnTo>
                  <a:pt x="8315782" y="4194670"/>
                </a:lnTo>
                <a:lnTo>
                  <a:pt x="8320341" y="4241571"/>
                </a:lnTo>
                <a:lnTo>
                  <a:pt x="8325205" y="4288434"/>
                </a:lnTo>
                <a:lnTo>
                  <a:pt x="8330349" y="4335259"/>
                </a:lnTo>
                <a:lnTo>
                  <a:pt x="8335797" y="4382033"/>
                </a:lnTo>
                <a:lnTo>
                  <a:pt x="8341525" y="4428756"/>
                </a:lnTo>
                <a:lnTo>
                  <a:pt x="8347532" y="4475442"/>
                </a:lnTo>
                <a:lnTo>
                  <a:pt x="8353844" y="4522089"/>
                </a:lnTo>
                <a:lnTo>
                  <a:pt x="8360435" y="4568685"/>
                </a:lnTo>
                <a:lnTo>
                  <a:pt x="8367319" y="4615243"/>
                </a:lnTo>
                <a:lnTo>
                  <a:pt x="8374481" y="4661751"/>
                </a:lnTo>
                <a:lnTo>
                  <a:pt x="8381936" y="4708233"/>
                </a:lnTo>
                <a:lnTo>
                  <a:pt x="8389671" y="4754651"/>
                </a:lnTo>
                <a:lnTo>
                  <a:pt x="8397697" y="4801044"/>
                </a:lnTo>
                <a:lnTo>
                  <a:pt x="8406003" y="4847387"/>
                </a:lnTo>
                <a:lnTo>
                  <a:pt x="8414601" y="4893691"/>
                </a:lnTo>
                <a:lnTo>
                  <a:pt x="8423478" y="4939957"/>
                </a:lnTo>
                <a:lnTo>
                  <a:pt x="8432635" y="4986185"/>
                </a:lnTo>
                <a:lnTo>
                  <a:pt x="8442071" y="5032375"/>
                </a:lnTo>
                <a:lnTo>
                  <a:pt x="8451799" y="5078514"/>
                </a:lnTo>
                <a:lnTo>
                  <a:pt x="8461807" y="5124628"/>
                </a:lnTo>
                <a:lnTo>
                  <a:pt x="8472094" y="5170703"/>
                </a:lnTo>
                <a:lnTo>
                  <a:pt x="8482647" y="5216728"/>
                </a:lnTo>
                <a:lnTo>
                  <a:pt x="8493493" y="5262727"/>
                </a:lnTo>
                <a:lnTo>
                  <a:pt x="8504618" y="5308676"/>
                </a:lnTo>
                <a:lnTo>
                  <a:pt x="8516023" y="5354599"/>
                </a:lnTo>
                <a:lnTo>
                  <a:pt x="8527707" y="5400484"/>
                </a:lnTo>
                <a:lnTo>
                  <a:pt x="8539670" y="5446331"/>
                </a:lnTo>
                <a:lnTo>
                  <a:pt x="8551913" y="5492140"/>
                </a:lnTo>
                <a:lnTo>
                  <a:pt x="8564423" y="5537924"/>
                </a:lnTo>
                <a:lnTo>
                  <a:pt x="8577212" y="5583656"/>
                </a:lnTo>
                <a:lnTo>
                  <a:pt x="8590280" y="5629364"/>
                </a:lnTo>
                <a:lnTo>
                  <a:pt x="8603615" y="5675046"/>
                </a:lnTo>
                <a:lnTo>
                  <a:pt x="8617242" y="5720677"/>
                </a:lnTo>
                <a:lnTo>
                  <a:pt x="8631123" y="5766282"/>
                </a:lnTo>
                <a:lnTo>
                  <a:pt x="8645296" y="5811863"/>
                </a:lnTo>
                <a:lnTo>
                  <a:pt x="8659724" y="5857405"/>
                </a:lnTo>
                <a:lnTo>
                  <a:pt x="8674430" y="5902909"/>
                </a:lnTo>
                <a:lnTo>
                  <a:pt x="8689416" y="5948388"/>
                </a:lnTo>
                <a:lnTo>
                  <a:pt x="8704669" y="5993828"/>
                </a:lnTo>
                <a:lnTo>
                  <a:pt x="8720201" y="6039243"/>
                </a:lnTo>
                <a:lnTo>
                  <a:pt x="8735987" y="6084633"/>
                </a:lnTo>
                <a:lnTo>
                  <a:pt x="8752053" y="6129985"/>
                </a:lnTo>
                <a:lnTo>
                  <a:pt x="8768385" y="6175299"/>
                </a:lnTo>
                <a:lnTo>
                  <a:pt x="8784996" y="6220599"/>
                </a:lnTo>
                <a:lnTo>
                  <a:pt x="8801862" y="6265862"/>
                </a:lnTo>
                <a:lnTo>
                  <a:pt x="8814537" y="6299314"/>
                </a:lnTo>
                <a:lnTo>
                  <a:pt x="0" y="6299314"/>
                </a:lnTo>
                <a:lnTo>
                  <a:pt x="0" y="6380594"/>
                </a:lnTo>
                <a:lnTo>
                  <a:pt x="8845906" y="6380594"/>
                </a:lnTo>
                <a:lnTo>
                  <a:pt x="8854084" y="6401486"/>
                </a:lnTo>
                <a:lnTo>
                  <a:pt x="8872017" y="6446634"/>
                </a:lnTo>
                <a:lnTo>
                  <a:pt x="8890229" y="6491757"/>
                </a:lnTo>
                <a:lnTo>
                  <a:pt x="8908694" y="6536855"/>
                </a:lnTo>
                <a:lnTo>
                  <a:pt x="8927427" y="6581927"/>
                </a:lnTo>
                <a:lnTo>
                  <a:pt x="8965692" y="6671983"/>
                </a:lnTo>
                <a:lnTo>
                  <a:pt x="9005011" y="6761950"/>
                </a:lnTo>
                <a:lnTo>
                  <a:pt x="9045384" y="6851802"/>
                </a:lnTo>
                <a:lnTo>
                  <a:pt x="9149563" y="6851790"/>
                </a:lnTo>
                <a:close/>
              </a:path>
            </a:pathLst>
          </a:custGeom>
          <a:solidFill>
            <a:srgbClr val="DCA957"/>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850" b="1" i="0">
                <a:solidFill>
                  <a:schemeClr val="bg1"/>
                </a:solidFill>
                <a:latin typeface="Arial"/>
                <a:cs typeface="Arial"/>
              </a:defRPr>
            </a:lvl1pPr>
          </a:lstStyle>
          <a:p>
            <a:pPr marL="12700">
              <a:lnSpc>
                <a:spcPct val="100000"/>
              </a:lnSpc>
              <a:spcBef>
                <a:spcPts val="140"/>
              </a:spcBef>
            </a:pPr>
            <a:r>
              <a:rPr spc="10" dirty="0"/>
              <a:t>Safer Homes </a:t>
            </a:r>
            <a:r>
              <a:rPr spc="5" dirty="0"/>
              <a:t>• </a:t>
            </a:r>
            <a:r>
              <a:rPr spc="10" dirty="0"/>
              <a:t>Safer </a:t>
            </a:r>
            <a:r>
              <a:rPr spc="5" dirty="0"/>
              <a:t>Businesses • </a:t>
            </a:r>
            <a:r>
              <a:rPr spc="10" dirty="0"/>
              <a:t>Safer</a:t>
            </a:r>
            <a:r>
              <a:rPr spc="30" dirty="0"/>
              <a:t> </a:t>
            </a:r>
            <a:r>
              <a:rPr spc="5" dirty="0"/>
              <a:t>Communities</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2/16/2021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527522" y="2757436"/>
            <a:ext cx="2719070" cy="495300"/>
          </a:xfrm>
          <a:prstGeom prst="rect">
            <a:avLst/>
          </a:prstGeom>
        </p:spPr>
        <p:txBody>
          <a:bodyPr wrap="square" lIns="0" tIns="0" rIns="0" bIns="0">
            <a:spAutoFit/>
          </a:bodyPr>
          <a:lstStyle>
            <a:lvl1pPr>
              <a:defRPr sz="3050" b="1" i="0">
                <a:solidFill>
                  <a:srgbClr val="DCA957"/>
                </a:solidFill>
                <a:latin typeface="Arial"/>
                <a:cs typeface="Arial"/>
              </a:defRPr>
            </a:lvl1pPr>
          </a:lstStyle>
          <a:p>
            <a:endParaRPr/>
          </a:p>
        </p:txBody>
      </p:sp>
      <p:sp>
        <p:nvSpPr>
          <p:cNvPr id="3" name="Holder 3"/>
          <p:cNvSpPr>
            <a:spLocks noGrp="1"/>
          </p:cNvSpPr>
          <p:nvPr>
            <p:ph type="body" idx="1"/>
          </p:nvPr>
        </p:nvSpPr>
        <p:spPr>
          <a:xfrm>
            <a:off x="457517" y="1577340"/>
            <a:ext cx="8235315"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477176" y="5926496"/>
            <a:ext cx="2844800" cy="180339"/>
          </a:xfrm>
          <a:prstGeom prst="rect">
            <a:avLst/>
          </a:prstGeom>
        </p:spPr>
        <p:txBody>
          <a:bodyPr wrap="square" lIns="0" tIns="0" rIns="0" bIns="0">
            <a:spAutoFit/>
          </a:bodyPr>
          <a:lstStyle>
            <a:lvl1pPr>
              <a:defRPr sz="850" b="1" i="0">
                <a:solidFill>
                  <a:schemeClr val="bg1"/>
                </a:solidFill>
                <a:latin typeface="Arial"/>
                <a:cs typeface="Arial"/>
              </a:defRPr>
            </a:lvl1pPr>
          </a:lstStyle>
          <a:p>
            <a:pPr marL="12700">
              <a:lnSpc>
                <a:spcPct val="100000"/>
              </a:lnSpc>
              <a:spcBef>
                <a:spcPts val="140"/>
              </a:spcBef>
            </a:pPr>
            <a:r>
              <a:rPr spc="10" dirty="0"/>
              <a:t>Safer Homes </a:t>
            </a:r>
            <a:r>
              <a:rPr spc="5" dirty="0"/>
              <a:t>• </a:t>
            </a:r>
            <a:r>
              <a:rPr spc="10" dirty="0"/>
              <a:t>Safer </a:t>
            </a:r>
            <a:r>
              <a:rPr spc="5" dirty="0"/>
              <a:t>Businesses • </a:t>
            </a:r>
            <a:r>
              <a:rPr spc="10" dirty="0"/>
              <a:t>Safer</a:t>
            </a:r>
            <a:r>
              <a:rPr spc="30" dirty="0"/>
              <a:t> </a:t>
            </a:r>
            <a:r>
              <a:rPr spc="5" dirty="0"/>
              <a:t>Communities</a:t>
            </a:r>
          </a:p>
        </p:txBody>
      </p:sp>
      <p:sp>
        <p:nvSpPr>
          <p:cNvPr id="5" name="Holder 5"/>
          <p:cNvSpPr>
            <a:spLocks noGrp="1"/>
          </p:cNvSpPr>
          <p:nvPr>
            <p:ph type="dt" sz="half" idx="6"/>
          </p:nvPr>
        </p:nvSpPr>
        <p:spPr>
          <a:xfrm>
            <a:off x="457517" y="6377940"/>
            <a:ext cx="210458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2/16/2021</a:t>
            </a:fld>
            <a:endParaRPr lang="en-US"/>
          </a:p>
        </p:txBody>
      </p:sp>
      <p:sp>
        <p:nvSpPr>
          <p:cNvPr id="6" name="Holder 6"/>
          <p:cNvSpPr>
            <a:spLocks noGrp="1"/>
          </p:cNvSpPr>
          <p:nvPr>
            <p:ph type="sldNum" sz="quarter" idx="7"/>
          </p:nvPr>
        </p:nvSpPr>
        <p:spPr>
          <a:xfrm>
            <a:off x="6588252" y="6377940"/>
            <a:ext cx="210458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slideLayout" Target="../slideLayouts/slideLayout5.xml"/><Relationship Id="rId1" Type="http://schemas.openxmlformats.org/officeDocument/2006/relationships/themeOverride" Target="../theme/themeOverride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a:stretch>
        </a:blipFill>
        <a:effectLst/>
      </p:bgPr>
    </p:bg>
    <p:spTree>
      <p:nvGrpSpPr>
        <p:cNvPr id="1" name=""/>
        <p:cNvGrpSpPr/>
        <p:nvPr/>
      </p:nvGrpSpPr>
      <p:grpSpPr>
        <a:xfrm>
          <a:off x="0" y="0"/>
          <a:ext cx="0" cy="0"/>
          <a:chOff x="0" y="0"/>
          <a:chExt cx="0" cy="0"/>
        </a:xfrm>
      </p:grpSpPr>
      <p:sp>
        <p:nvSpPr>
          <p:cNvPr id="84" name="object 84"/>
          <p:cNvSpPr txBox="1">
            <a:spLocks noGrp="1"/>
          </p:cNvSpPr>
          <p:nvPr>
            <p:ph type="ftr" sz="quarter" idx="5"/>
          </p:nvPr>
        </p:nvSpPr>
        <p:spPr>
          <a:xfrm>
            <a:off x="2209800" y="6096000"/>
            <a:ext cx="3733800" cy="187231"/>
          </a:xfrm>
          <a:prstGeom prst="rect">
            <a:avLst/>
          </a:prstGeom>
        </p:spPr>
        <p:txBody>
          <a:bodyPr vert="horz" wrap="square" lIns="0" tIns="17780" rIns="0" bIns="0" rtlCol="0">
            <a:spAutoFit/>
          </a:bodyPr>
          <a:lstStyle/>
          <a:p>
            <a:pPr marL="12700" algn="ctr">
              <a:lnSpc>
                <a:spcPct val="100000"/>
              </a:lnSpc>
              <a:spcBef>
                <a:spcPts val="140"/>
              </a:spcBef>
            </a:pPr>
            <a:r>
              <a:rPr sz="1100" spc="10" dirty="0"/>
              <a:t>Safer Homes </a:t>
            </a:r>
            <a:r>
              <a:rPr sz="1100" spc="5" dirty="0"/>
              <a:t>• </a:t>
            </a:r>
            <a:r>
              <a:rPr sz="1100" spc="10" dirty="0"/>
              <a:t>Safer </a:t>
            </a:r>
            <a:r>
              <a:rPr sz="1100" spc="5" dirty="0"/>
              <a:t>Businesses • </a:t>
            </a:r>
            <a:r>
              <a:rPr sz="1100" spc="10" dirty="0"/>
              <a:t>Safer</a:t>
            </a:r>
            <a:r>
              <a:rPr sz="1100" spc="30" dirty="0"/>
              <a:t> </a:t>
            </a:r>
            <a:r>
              <a:rPr sz="1100" spc="5" dirty="0"/>
              <a:t>Communities</a:t>
            </a:r>
          </a:p>
        </p:txBody>
      </p:sp>
      <p:sp>
        <p:nvSpPr>
          <p:cNvPr id="83" name="object 5"/>
          <p:cNvSpPr txBox="1">
            <a:spLocks noGrp="1"/>
          </p:cNvSpPr>
          <p:nvPr>
            <p:ph type="title"/>
          </p:nvPr>
        </p:nvSpPr>
        <p:spPr>
          <a:xfrm>
            <a:off x="152400" y="2047211"/>
            <a:ext cx="6553200" cy="3533018"/>
          </a:xfrm>
          <a:prstGeom prst="rect">
            <a:avLst/>
          </a:prstGeom>
        </p:spPr>
        <p:txBody>
          <a:bodyPr vert="horz" wrap="square" lIns="0" tIns="16510" rIns="0" bIns="0" rtlCol="0">
            <a:spAutoFit/>
          </a:bodyPr>
          <a:lstStyle/>
          <a:p>
            <a:pPr marL="12700" algn="ctr">
              <a:lnSpc>
                <a:spcPct val="100000"/>
              </a:lnSpc>
              <a:spcBef>
                <a:spcPts val="130"/>
              </a:spcBef>
            </a:pPr>
            <a:r>
              <a:rPr lang="en-US" sz="2800" spc="15" dirty="0">
                <a:solidFill>
                  <a:schemeClr val="bg1">
                    <a:lumMod val="95000"/>
                  </a:schemeClr>
                </a:solidFill>
              </a:rPr>
              <a:t>INDUSTRY CONSULTATION SESSION</a:t>
            </a:r>
            <a:br>
              <a:rPr lang="en-US" spc="15" dirty="0">
                <a:solidFill>
                  <a:schemeClr val="bg1">
                    <a:lumMod val="95000"/>
                  </a:schemeClr>
                </a:solidFill>
              </a:rPr>
            </a:br>
            <a:br>
              <a:rPr lang="en-US" spc="15" dirty="0">
                <a:solidFill>
                  <a:schemeClr val="bg1">
                    <a:lumMod val="95000"/>
                  </a:schemeClr>
                </a:solidFill>
              </a:rPr>
            </a:br>
            <a:r>
              <a:rPr lang="en-US" sz="2600" spc="15" dirty="0">
                <a:solidFill>
                  <a:schemeClr val="bg1"/>
                </a:solidFill>
              </a:rPr>
              <a:t>TRAINING ASSESSMENT POLICY</a:t>
            </a:r>
            <a:br>
              <a:rPr lang="en-US" sz="2600" spc="15" dirty="0">
                <a:solidFill>
                  <a:schemeClr val="bg1"/>
                </a:solidFill>
              </a:rPr>
            </a:br>
            <a:br>
              <a:rPr lang="en-US" sz="2400" spc="15" dirty="0">
                <a:solidFill>
                  <a:schemeClr val="bg1"/>
                </a:solidFill>
              </a:rPr>
            </a:br>
            <a:r>
              <a:rPr lang="en-US" sz="2400" b="0" spc="15" dirty="0">
                <a:solidFill>
                  <a:schemeClr val="bg1"/>
                </a:solidFill>
              </a:rPr>
              <a:t>Mpumalanga Province</a:t>
            </a:r>
            <a:br>
              <a:rPr lang="en-US" sz="2400" b="0" spc="15" dirty="0">
                <a:solidFill>
                  <a:schemeClr val="bg1"/>
                </a:solidFill>
              </a:rPr>
            </a:br>
            <a:br>
              <a:rPr lang="en-US" sz="2400" spc="15" dirty="0">
                <a:solidFill>
                  <a:schemeClr val="bg1"/>
                </a:solidFill>
              </a:rPr>
            </a:br>
            <a:r>
              <a:rPr lang="en-US" sz="2400" b="0" spc="15" dirty="0">
                <a:solidFill>
                  <a:schemeClr val="bg1"/>
                </a:solidFill>
              </a:rPr>
              <a:t>17 February 2021</a:t>
            </a:r>
            <a:br>
              <a:rPr lang="en-US" sz="2400" b="0" spc="15" dirty="0">
                <a:solidFill>
                  <a:schemeClr val="bg1"/>
                </a:solidFill>
              </a:rPr>
            </a:br>
            <a:br>
              <a:rPr lang="en-US" sz="2400" b="0" spc="15" dirty="0">
                <a:solidFill>
                  <a:schemeClr val="bg1"/>
                </a:solidFill>
              </a:rPr>
            </a:br>
            <a:r>
              <a:rPr lang="en-US" sz="2400" b="0" spc="15" dirty="0">
                <a:solidFill>
                  <a:schemeClr val="bg1"/>
                </a:solidFill>
              </a:rPr>
              <a:t>Anna Tsele- Manager: Training  </a:t>
            </a:r>
            <a:endParaRPr sz="2400" b="0" spc="15"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object 43"/>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10" dirty="0"/>
              <a:t>Safer Homes </a:t>
            </a:r>
            <a:r>
              <a:rPr spc="5" dirty="0"/>
              <a:t>• </a:t>
            </a:r>
            <a:r>
              <a:rPr spc="10" dirty="0"/>
              <a:t>Safer </a:t>
            </a:r>
            <a:r>
              <a:rPr spc="5" dirty="0"/>
              <a:t>Businesses • </a:t>
            </a:r>
            <a:r>
              <a:rPr spc="10" dirty="0"/>
              <a:t>Safer</a:t>
            </a:r>
            <a:r>
              <a:rPr spc="30" dirty="0"/>
              <a:t> </a:t>
            </a:r>
            <a:r>
              <a:rPr spc="5" dirty="0"/>
              <a:t>Communities</a:t>
            </a:r>
          </a:p>
        </p:txBody>
      </p:sp>
      <p:grpSp>
        <p:nvGrpSpPr>
          <p:cNvPr id="7" name="object 7"/>
          <p:cNvGrpSpPr/>
          <p:nvPr/>
        </p:nvGrpSpPr>
        <p:grpSpPr>
          <a:xfrm>
            <a:off x="7852232" y="2297608"/>
            <a:ext cx="843280" cy="756920"/>
            <a:chOff x="7852232" y="2297608"/>
            <a:chExt cx="843280" cy="756920"/>
          </a:xfrm>
        </p:grpSpPr>
        <p:sp>
          <p:nvSpPr>
            <p:cNvPr id="8" name="object 8"/>
            <p:cNvSpPr/>
            <p:nvPr/>
          </p:nvSpPr>
          <p:spPr>
            <a:xfrm>
              <a:off x="8112747" y="2532405"/>
              <a:ext cx="356870" cy="309245"/>
            </a:xfrm>
            <a:custGeom>
              <a:avLst/>
              <a:gdLst/>
              <a:ahLst/>
              <a:cxnLst/>
              <a:rect l="l" t="t" r="r" b="b"/>
              <a:pathLst>
                <a:path w="356870" h="309244">
                  <a:moveTo>
                    <a:pt x="89395" y="0"/>
                  </a:moveTo>
                  <a:lnTo>
                    <a:pt x="0" y="154952"/>
                  </a:lnTo>
                  <a:lnTo>
                    <a:pt x="88201" y="307505"/>
                  </a:lnTo>
                  <a:lnTo>
                    <a:pt x="269366" y="308698"/>
                  </a:lnTo>
                  <a:lnTo>
                    <a:pt x="356374" y="153758"/>
                  </a:lnTo>
                  <a:lnTo>
                    <a:pt x="266979" y="2387"/>
                  </a:lnTo>
                  <a:lnTo>
                    <a:pt x="89395" y="0"/>
                  </a:lnTo>
                  <a:close/>
                </a:path>
              </a:pathLst>
            </a:custGeom>
            <a:ln w="3175">
              <a:solidFill>
                <a:srgbClr val="FFFFFF"/>
              </a:solidFill>
            </a:ln>
          </p:spPr>
          <p:txBody>
            <a:bodyPr wrap="square" lIns="0" tIns="0" rIns="0" bIns="0" rtlCol="0"/>
            <a:lstStyle/>
            <a:p>
              <a:endParaRPr/>
            </a:p>
          </p:txBody>
        </p:sp>
        <p:sp>
          <p:nvSpPr>
            <p:cNvPr id="9" name="object 9"/>
            <p:cNvSpPr/>
            <p:nvPr/>
          </p:nvSpPr>
          <p:spPr>
            <a:xfrm>
              <a:off x="7961896" y="2881592"/>
              <a:ext cx="190538" cy="165315"/>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8375523" y="2888755"/>
              <a:ext cx="190538" cy="165315"/>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8505964" y="2605824"/>
              <a:ext cx="188595" cy="163830"/>
            </a:xfrm>
            <a:custGeom>
              <a:avLst/>
              <a:gdLst/>
              <a:ahLst/>
              <a:cxnLst/>
              <a:rect l="l" t="t" r="r" b="b"/>
              <a:pathLst>
                <a:path w="188595" h="163830">
                  <a:moveTo>
                    <a:pt x="47294" y="0"/>
                  </a:moveTo>
                  <a:lnTo>
                    <a:pt x="0" y="81978"/>
                  </a:lnTo>
                  <a:lnTo>
                    <a:pt x="46672" y="162699"/>
                  </a:lnTo>
                  <a:lnTo>
                    <a:pt x="142519" y="163334"/>
                  </a:lnTo>
                  <a:lnTo>
                    <a:pt x="188556" y="81356"/>
                  </a:lnTo>
                  <a:lnTo>
                    <a:pt x="141262" y="1257"/>
                  </a:lnTo>
                  <a:lnTo>
                    <a:pt x="47294" y="0"/>
                  </a:lnTo>
                  <a:close/>
                </a:path>
              </a:pathLst>
            </a:custGeom>
            <a:ln w="3175">
              <a:solidFill>
                <a:srgbClr val="FFFFFF"/>
              </a:solidFill>
            </a:ln>
          </p:spPr>
          <p:txBody>
            <a:bodyPr wrap="square" lIns="0" tIns="0" rIns="0" bIns="0" rtlCol="0"/>
            <a:lstStyle/>
            <a:p>
              <a:endParaRPr/>
            </a:p>
          </p:txBody>
        </p:sp>
        <p:sp>
          <p:nvSpPr>
            <p:cNvPr id="12" name="object 12"/>
            <p:cNvSpPr/>
            <p:nvPr/>
          </p:nvSpPr>
          <p:spPr>
            <a:xfrm>
              <a:off x="8350008" y="2335454"/>
              <a:ext cx="190525" cy="165315"/>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7853222" y="2592235"/>
              <a:ext cx="188595" cy="163830"/>
            </a:xfrm>
            <a:custGeom>
              <a:avLst/>
              <a:gdLst/>
              <a:ahLst/>
              <a:cxnLst/>
              <a:rect l="l" t="t" r="r" b="b"/>
              <a:pathLst>
                <a:path w="188595" h="163830">
                  <a:moveTo>
                    <a:pt x="47294" y="0"/>
                  </a:moveTo>
                  <a:lnTo>
                    <a:pt x="0" y="81978"/>
                  </a:lnTo>
                  <a:lnTo>
                    <a:pt x="46659" y="162699"/>
                  </a:lnTo>
                  <a:lnTo>
                    <a:pt x="142519" y="163334"/>
                  </a:lnTo>
                  <a:lnTo>
                    <a:pt x="188556" y="81356"/>
                  </a:lnTo>
                  <a:lnTo>
                    <a:pt x="141262" y="1257"/>
                  </a:lnTo>
                  <a:lnTo>
                    <a:pt x="47294" y="0"/>
                  </a:lnTo>
                  <a:close/>
                </a:path>
              </a:pathLst>
            </a:custGeom>
            <a:ln w="3175">
              <a:solidFill>
                <a:srgbClr val="FFFFFF"/>
              </a:solidFill>
            </a:ln>
          </p:spPr>
          <p:txBody>
            <a:bodyPr wrap="square" lIns="0" tIns="0" rIns="0" bIns="0" rtlCol="0"/>
            <a:lstStyle/>
            <a:p>
              <a:endParaRPr/>
            </a:p>
          </p:txBody>
        </p:sp>
        <p:sp>
          <p:nvSpPr>
            <p:cNvPr id="14" name="object 14"/>
            <p:cNvSpPr/>
            <p:nvPr/>
          </p:nvSpPr>
          <p:spPr>
            <a:xfrm>
              <a:off x="8011795" y="2298598"/>
              <a:ext cx="188595" cy="163830"/>
            </a:xfrm>
            <a:custGeom>
              <a:avLst/>
              <a:gdLst/>
              <a:ahLst/>
              <a:cxnLst/>
              <a:rect l="l" t="t" r="r" b="b"/>
              <a:pathLst>
                <a:path w="188595" h="163830">
                  <a:moveTo>
                    <a:pt x="47307" y="0"/>
                  </a:moveTo>
                  <a:lnTo>
                    <a:pt x="0" y="81978"/>
                  </a:lnTo>
                  <a:lnTo>
                    <a:pt x="46672" y="162699"/>
                  </a:lnTo>
                  <a:lnTo>
                    <a:pt x="142532" y="163334"/>
                  </a:lnTo>
                  <a:lnTo>
                    <a:pt x="188556" y="81356"/>
                  </a:lnTo>
                  <a:lnTo>
                    <a:pt x="141262" y="1257"/>
                  </a:lnTo>
                  <a:lnTo>
                    <a:pt x="47307" y="0"/>
                  </a:lnTo>
                  <a:close/>
                </a:path>
              </a:pathLst>
            </a:custGeom>
            <a:ln w="3175">
              <a:solidFill>
                <a:srgbClr val="FFFFFF"/>
              </a:solidFill>
            </a:ln>
          </p:spPr>
          <p:txBody>
            <a:bodyPr wrap="square" lIns="0" tIns="0" rIns="0" bIns="0" rtlCol="0"/>
            <a:lstStyle/>
            <a:p>
              <a:endParaRPr/>
            </a:p>
          </p:txBody>
        </p:sp>
        <p:sp>
          <p:nvSpPr>
            <p:cNvPr id="15" name="object 15"/>
            <p:cNvSpPr/>
            <p:nvPr/>
          </p:nvSpPr>
          <p:spPr>
            <a:xfrm>
              <a:off x="8129562" y="2413000"/>
              <a:ext cx="62865" cy="101600"/>
            </a:xfrm>
            <a:custGeom>
              <a:avLst/>
              <a:gdLst/>
              <a:ahLst/>
              <a:cxnLst/>
              <a:rect l="l" t="t" r="r" b="b"/>
              <a:pathLst>
                <a:path w="62865" h="101600">
                  <a:moveTo>
                    <a:pt x="62369" y="101511"/>
                  </a:moveTo>
                  <a:lnTo>
                    <a:pt x="0" y="0"/>
                  </a:lnTo>
                </a:path>
              </a:pathLst>
            </a:custGeom>
            <a:ln w="3175">
              <a:solidFill>
                <a:srgbClr val="FFFFFF"/>
              </a:solidFill>
            </a:ln>
          </p:spPr>
          <p:txBody>
            <a:bodyPr wrap="square" lIns="0" tIns="0" rIns="0" bIns="0" rtlCol="0"/>
            <a:lstStyle/>
            <a:p>
              <a:endParaRPr/>
            </a:p>
          </p:txBody>
        </p:sp>
        <p:sp>
          <p:nvSpPr>
            <p:cNvPr id="16" name="object 16"/>
            <p:cNvSpPr/>
            <p:nvPr/>
          </p:nvSpPr>
          <p:spPr>
            <a:xfrm>
              <a:off x="7889862" y="2688171"/>
              <a:ext cx="196215" cy="0"/>
            </a:xfrm>
            <a:custGeom>
              <a:avLst/>
              <a:gdLst/>
              <a:ahLst/>
              <a:cxnLst/>
              <a:rect l="l" t="t" r="r" b="b"/>
              <a:pathLst>
                <a:path w="196215">
                  <a:moveTo>
                    <a:pt x="195668" y="0"/>
                  </a:moveTo>
                  <a:lnTo>
                    <a:pt x="0" y="0"/>
                  </a:lnTo>
                </a:path>
              </a:pathLst>
            </a:custGeom>
            <a:ln w="3175">
              <a:solidFill>
                <a:srgbClr val="FFFFFF"/>
              </a:solidFill>
            </a:ln>
          </p:spPr>
          <p:txBody>
            <a:bodyPr wrap="square" lIns="0" tIns="0" rIns="0" bIns="0" rtlCol="0"/>
            <a:lstStyle/>
            <a:p>
              <a:endParaRPr/>
            </a:p>
          </p:txBody>
        </p:sp>
        <p:sp>
          <p:nvSpPr>
            <p:cNvPr id="17" name="object 17"/>
            <p:cNvSpPr/>
            <p:nvPr/>
          </p:nvSpPr>
          <p:spPr>
            <a:xfrm>
              <a:off x="8204162" y="2849601"/>
              <a:ext cx="82550" cy="133350"/>
            </a:xfrm>
            <a:custGeom>
              <a:avLst/>
              <a:gdLst/>
              <a:ahLst/>
              <a:cxnLst/>
              <a:rect l="l" t="t" r="r" b="b"/>
              <a:pathLst>
                <a:path w="82550" h="133350">
                  <a:moveTo>
                    <a:pt x="0" y="0"/>
                  </a:moveTo>
                  <a:lnTo>
                    <a:pt x="81940" y="133299"/>
                  </a:lnTo>
                </a:path>
              </a:pathLst>
            </a:custGeom>
            <a:ln w="3175">
              <a:solidFill>
                <a:srgbClr val="FFFFFF"/>
              </a:solidFill>
            </a:ln>
          </p:spPr>
          <p:txBody>
            <a:bodyPr wrap="square" lIns="0" tIns="0" rIns="0" bIns="0" rtlCol="0"/>
            <a:lstStyle/>
            <a:p>
              <a:endParaRPr/>
            </a:p>
          </p:txBody>
        </p:sp>
        <p:sp>
          <p:nvSpPr>
            <p:cNvPr id="18" name="object 18"/>
            <p:cNvSpPr/>
            <p:nvPr/>
          </p:nvSpPr>
          <p:spPr>
            <a:xfrm>
              <a:off x="8479332" y="2545080"/>
              <a:ext cx="88265" cy="131445"/>
            </a:xfrm>
            <a:custGeom>
              <a:avLst/>
              <a:gdLst/>
              <a:ahLst/>
              <a:cxnLst/>
              <a:rect l="l" t="t" r="r" b="b"/>
              <a:pathLst>
                <a:path w="88265" h="131444">
                  <a:moveTo>
                    <a:pt x="0" y="130860"/>
                  </a:moveTo>
                  <a:lnTo>
                    <a:pt x="88049" y="0"/>
                  </a:lnTo>
                </a:path>
              </a:pathLst>
            </a:custGeom>
            <a:ln w="3175">
              <a:solidFill>
                <a:srgbClr val="FFFFFF"/>
              </a:solidFill>
            </a:ln>
          </p:spPr>
          <p:txBody>
            <a:bodyPr wrap="square" lIns="0" tIns="0" rIns="0" bIns="0" rtlCol="0"/>
            <a:lstStyle/>
            <a:p>
              <a:endParaRPr/>
            </a:p>
          </p:txBody>
        </p:sp>
      </p:grpSp>
      <p:grpSp>
        <p:nvGrpSpPr>
          <p:cNvPr id="19" name="object 19"/>
          <p:cNvGrpSpPr/>
          <p:nvPr/>
        </p:nvGrpSpPr>
        <p:grpSpPr>
          <a:xfrm>
            <a:off x="7862366" y="657669"/>
            <a:ext cx="843915" cy="756920"/>
            <a:chOff x="7862366" y="657669"/>
            <a:chExt cx="843915" cy="756920"/>
          </a:xfrm>
        </p:grpSpPr>
        <p:sp>
          <p:nvSpPr>
            <p:cNvPr id="20" name="object 20"/>
            <p:cNvSpPr/>
            <p:nvPr/>
          </p:nvSpPr>
          <p:spPr>
            <a:xfrm>
              <a:off x="8122894" y="892467"/>
              <a:ext cx="356870" cy="309245"/>
            </a:xfrm>
            <a:custGeom>
              <a:avLst/>
              <a:gdLst/>
              <a:ahLst/>
              <a:cxnLst/>
              <a:rect l="l" t="t" r="r" b="b"/>
              <a:pathLst>
                <a:path w="356870" h="309244">
                  <a:moveTo>
                    <a:pt x="89395" y="0"/>
                  </a:moveTo>
                  <a:lnTo>
                    <a:pt x="0" y="154940"/>
                  </a:lnTo>
                  <a:lnTo>
                    <a:pt x="88201" y="307505"/>
                  </a:lnTo>
                  <a:lnTo>
                    <a:pt x="269366" y="308698"/>
                  </a:lnTo>
                  <a:lnTo>
                    <a:pt x="356387" y="153746"/>
                  </a:lnTo>
                  <a:lnTo>
                    <a:pt x="266979" y="2387"/>
                  </a:lnTo>
                  <a:lnTo>
                    <a:pt x="89395" y="0"/>
                  </a:lnTo>
                  <a:close/>
                </a:path>
              </a:pathLst>
            </a:custGeom>
            <a:ln w="3175">
              <a:solidFill>
                <a:srgbClr val="FFFFFF"/>
              </a:solidFill>
            </a:ln>
          </p:spPr>
          <p:txBody>
            <a:bodyPr wrap="square" lIns="0" tIns="0" rIns="0" bIns="0" rtlCol="0"/>
            <a:lstStyle/>
            <a:p>
              <a:endParaRPr/>
            </a:p>
          </p:txBody>
        </p:sp>
        <p:sp>
          <p:nvSpPr>
            <p:cNvPr id="21" name="object 21"/>
            <p:cNvSpPr/>
            <p:nvPr/>
          </p:nvSpPr>
          <p:spPr>
            <a:xfrm>
              <a:off x="7972043" y="1241653"/>
              <a:ext cx="190538" cy="165315"/>
            </a:xfrm>
            <a:prstGeom prst="rect">
              <a:avLst/>
            </a:prstGeom>
            <a:blipFill>
              <a:blip r:embed="rId6" cstate="print"/>
              <a:stretch>
                <a:fillRect/>
              </a:stretch>
            </a:blipFill>
          </p:spPr>
          <p:txBody>
            <a:bodyPr wrap="square" lIns="0" tIns="0" rIns="0" bIns="0" rtlCol="0"/>
            <a:lstStyle/>
            <a:p>
              <a:endParaRPr/>
            </a:p>
          </p:txBody>
        </p:sp>
        <p:sp>
          <p:nvSpPr>
            <p:cNvPr id="22" name="object 22"/>
            <p:cNvSpPr/>
            <p:nvPr/>
          </p:nvSpPr>
          <p:spPr>
            <a:xfrm>
              <a:off x="8385682" y="1248829"/>
              <a:ext cx="190538" cy="165315"/>
            </a:xfrm>
            <a:prstGeom prst="rect">
              <a:avLst/>
            </a:prstGeom>
            <a:blipFill>
              <a:blip r:embed="rId7" cstate="print"/>
              <a:stretch>
                <a:fillRect/>
              </a:stretch>
            </a:blipFill>
          </p:spPr>
          <p:txBody>
            <a:bodyPr wrap="square" lIns="0" tIns="0" rIns="0" bIns="0" rtlCol="0"/>
            <a:lstStyle/>
            <a:p>
              <a:endParaRPr/>
            </a:p>
          </p:txBody>
        </p:sp>
        <p:sp>
          <p:nvSpPr>
            <p:cNvPr id="23" name="object 23"/>
            <p:cNvSpPr/>
            <p:nvPr/>
          </p:nvSpPr>
          <p:spPr>
            <a:xfrm>
              <a:off x="8516111" y="965898"/>
              <a:ext cx="188595" cy="163830"/>
            </a:xfrm>
            <a:custGeom>
              <a:avLst/>
              <a:gdLst/>
              <a:ahLst/>
              <a:cxnLst/>
              <a:rect l="l" t="t" r="r" b="b"/>
              <a:pathLst>
                <a:path w="188595" h="163830">
                  <a:moveTo>
                    <a:pt x="47294" y="0"/>
                  </a:moveTo>
                  <a:lnTo>
                    <a:pt x="0" y="81978"/>
                  </a:lnTo>
                  <a:lnTo>
                    <a:pt x="46659" y="162699"/>
                  </a:lnTo>
                  <a:lnTo>
                    <a:pt x="142519" y="163334"/>
                  </a:lnTo>
                  <a:lnTo>
                    <a:pt x="188556" y="81343"/>
                  </a:lnTo>
                  <a:lnTo>
                    <a:pt x="141262" y="1257"/>
                  </a:lnTo>
                  <a:lnTo>
                    <a:pt x="47294" y="0"/>
                  </a:lnTo>
                  <a:close/>
                </a:path>
              </a:pathLst>
            </a:custGeom>
            <a:ln w="3175">
              <a:solidFill>
                <a:srgbClr val="FFFFFF"/>
              </a:solidFill>
            </a:ln>
          </p:spPr>
          <p:txBody>
            <a:bodyPr wrap="square" lIns="0" tIns="0" rIns="0" bIns="0" rtlCol="0"/>
            <a:lstStyle/>
            <a:p>
              <a:endParaRPr/>
            </a:p>
          </p:txBody>
        </p:sp>
        <p:sp>
          <p:nvSpPr>
            <p:cNvPr id="24" name="object 24"/>
            <p:cNvSpPr/>
            <p:nvPr/>
          </p:nvSpPr>
          <p:spPr>
            <a:xfrm>
              <a:off x="8360143" y="695528"/>
              <a:ext cx="190538" cy="165315"/>
            </a:xfrm>
            <a:prstGeom prst="rect">
              <a:avLst/>
            </a:prstGeom>
            <a:blipFill>
              <a:blip r:embed="rId6" cstate="print"/>
              <a:stretch>
                <a:fillRect/>
              </a:stretch>
            </a:blipFill>
          </p:spPr>
          <p:txBody>
            <a:bodyPr wrap="square" lIns="0" tIns="0" rIns="0" bIns="0" rtlCol="0"/>
            <a:lstStyle/>
            <a:p>
              <a:endParaRPr/>
            </a:p>
          </p:txBody>
        </p:sp>
        <p:sp>
          <p:nvSpPr>
            <p:cNvPr id="25" name="object 25"/>
            <p:cNvSpPr/>
            <p:nvPr/>
          </p:nvSpPr>
          <p:spPr>
            <a:xfrm>
              <a:off x="7863357" y="952309"/>
              <a:ext cx="188595" cy="163830"/>
            </a:xfrm>
            <a:custGeom>
              <a:avLst/>
              <a:gdLst/>
              <a:ahLst/>
              <a:cxnLst/>
              <a:rect l="l" t="t" r="r" b="b"/>
              <a:pathLst>
                <a:path w="188595" h="163830">
                  <a:moveTo>
                    <a:pt x="47294" y="0"/>
                  </a:moveTo>
                  <a:lnTo>
                    <a:pt x="0" y="81978"/>
                  </a:lnTo>
                  <a:lnTo>
                    <a:pt x="46659" y="162699"/>
                  </a:lnTo>
                  <a:lnTo>
                    <a:pt x="142519" y="163334"/>
                  </a:lnTo>
                  <a:lnTo>
                    <a:pt x="188556" y="81343"/>
                  </a:lnTo>
                  <a:lnTo>
                    <a:pt x="141262" y="1257"/>
                  </a:lnTo>
                  <a:lnTo>
                    <a:pt x="47294" y="0"/>
                  </a:lnTo>
                  <a:close/>
                </a:path>
              </a:pathLst>
            </a:custGeom>
            <a:ln w="3175">
              <a:solidFill>
                <a:srgbClr val="FFFFFF"/>
              </a:solidFill>
            </a:ln>
          </p:spPr>
          <p:txBody>
            <a:bodyPr wrap="square" lIns="0" tIns="0" rIns="0" bIns="0" rtlCol="0"/>
            <a:lstStyle/>
            <a:p>
              <a:endParaRPr/>
            </a:p>
          </p:txBody>
        </p:sp>
        <p:sp>
          <p:nvSpPr>
            <p:cNvPr id="26" name="object 26"/>
            <p:cNvSpPr/>
            <p:nvPr/>
          </p:nvSpPr>
          <p:spPr>
            <a:xfrm>
              <a:off x="8021954" y="658660"/>
              <a:ext cx="188595" cy="163830"/>
            </a:xfrm>
            <a:custGeom>
              <a:avLst/>
              <a:gdLst/>
              <a:ahLst/>
              <a:cxnLst/>
              <a:rect l="l" t="t" r="r" b="b"/>
              <a:pathLst>
                <a:path w="188595" h="163830">
                  <a:moveTo>
                    <a:pt x="47294" y="0"/>
                  </a:moveTo>
                  <a:lnTo>
                    <a:pt x="0" y="81978"/>
                  </a:lnTo>
                  <a:lnTo>
                    <a:pt x="46659" y="162699"/>
                  </a:lnTo>
                  <a:lnTo>
                    <a:pt x="142519" y="163334"/>
                  </a:lnTo>
                  <a:lnTo>
                    <a:pt x="188556" y="81343"/>
                  </a:lnTo>
                  <a:lnTo>
                    <a:pt x="141262" y="1257"/>
                  </a:lnTo>
                  <a:lnTo>
                    <a:pt x="47294" y="0"/>
                  </a:lnTo>
                  <a:close/>
                </a:path>
              </a:pathLst>
            </a:custGeom>
            <a:ln w="3175">
              <a:solidFill>
                <a:srgbClr val="FFFFFF"/>
              </a:solidFill>
            </a:ln>
          </p:spPr>
          <p:txBody>
            <a:bodyPr wrap="square" lIns="0" tIns="0" rIns="0" bIns="0" rtlCol="0"/>
            <a:lstStyle/>
            <a:p>
              <a:endParaRPr/>
            </a:p>
          </p:txBody>
        </p:sp>
        <p:sp>
          <p:nvSpPr>
            <p:cNvPr id="27" name="object 27"/>
            <p:cNvSpPr/>
            <p:nvPr/>
          </p:nvSpPr>
          <p:spPr>
            <a:xfrm>
              <a:off x="8139696" y="773074"/>
              <a:ext cx="62865" cy="101600"/>
            </a:xfrm>
            <a:custGeom>
              <a:avLst/>
              <a:gdLst/>
              <a:ahLst/>
              <a:cxnLst/>
              <a:rect l="l" t="t" r="r" b="b"/>
              <a:pathLst>
                <a:path w="62865" h="101600">
                  <a:moveTo>
                    <a:pt x="62369" y="101511"/>
                  </a:moveTo>
                  <a:lnTo>
                    <a:pt x="0" y="0"/>
                  </a:lnTo>
                </a:path>
              </a:pathLst>
            </a:custGeom>
            <a:ln w="3175">
              <a:solidFill>
                <a:srgbClr val="FFFFFF"/>
              </a:solidFill>
            </a:ln>
          </p:spPr>
          <p:txBody>
            <a:bodyPr wrap="square" lIns="0" tIns="0" rIns="0" bIns="0" rtlCol="0"/>
            <a:lstStyle/>
            <a:p>
              <a:endParaRPr/>
            </a:p>
          </p:txBody>
        </p:sp>
        <p:sp>
          <p:nvSpPr>
            <p:cNvPr id="28" name="object 28"/>
            <p:cNvSpPr/>
            <p:nvPr/>
          </p:nvSpPr>
          <p:spPr>
            <a:xfrm>
              <a:off x="7899996" y="1048245"/>
              <a:ext cx="196215" cy="0"/>
            </a:xfrm>
            <a:custGeom>
              <a:avLst/>
              <a:gdLst/>
              <a:ahLst/>
              <a:cxnLst/>
              <a:rect l="l" t="t" r="r" b="b"/>
              <a:pathLst>
                <a:path w="196215">
                  <a:moveTo>
                    <a:pt x="195668" y="0"/>
                  </a:moveTo>
                  <a:lnTo>
                    <a:pt x="0" y="0"/>
                  </a:lnTo>
                </a:path>
              </a:pathLst>
            </a:custGeom>
            <a:ln w="3175">
              <a:solidFill>
                <a:srgbClr val="FFFFFF"/>
              </a:solidFill>
            </a:ln>
          </p:spPr>
          <p:txBody>
            <a:bodyPr wrap="square" lIns="0" tIns="0" rIns="0" bIns="0" rtlCol="0"/>
            <a:lstStyle/>
            <a:p>
              <a:endParaRPr/>
            </a:p>
          </p:txBody>
        </p:sp>
        <p:sp>
          <p:nvSpPr>
            <p:cNvPr id="29" name="object 29"/>
            <p:cNvSpPr/>
            <p:nvPr/>
          </p:nvSpPr>
          <p:spPr>
            <a:xfrm>
              <a:off x="8214296" y="1209675"/>
              <a:ext cx="82550" cy="133350"/>
            </a:xfrm>
            <a:custGeom>
              <a:avLst/>
              <a:gdLst/>
              <a:ahLst/>
              <a:cxnLst/>
              <a:rect l="l" t="t" r="r" b="b"/>
              <a:pathLst>
                <a:path w="82550" h="133350">
                  <a:moveTo>
                    <a:pt x="0" y="0"/>
                  </a:moveTo>
                  <a:lnTo>
                    <a:pt x="81940" y="133299"/>
                  </a:lnTo>
                </a:path>
              </a:pathLst>
            </a:custGeom>
            <a:ln w="3175">
              <a:solidFill>
                <a:srgbClr val="FFFFFF"/>
              </a:solidFill>
            </a:ln>
          </p:spPr>
          <p:txBody>
            <a:bodyPr wrap="square" lIns="0" tIns="0" rIns="0" bIns="0" rtlCol="0"/>
            <a:lstStyle/>
            <a:p>
              <a:endParaRPr/>
            </a:p>
          </p:txBody>
        </p:sp>
        <p:sp>
          <p:nvSpPr>
            <p:cNvPr id="30" name="object 30"/>
            <p:cNvSpPr/>
            <p:nvPr/>
          </p:nvSpPr>
          <p:spPr>
            <a:xfrm>
              <a:off x="8489454" y="905154"/>
              <a:ext cx="88265" cy="131445"/>
            </a:xfrm>
            <a:custGeom>
              <a:avLst/>
              <a:gdLst/>
              <a:ahLst/>
              <a:cxnLst/>
              <a:rect l="l" t="t" r="r" b="b"/>
              <a:pathLst>
                <a:path w="88265" h="131444">
                  <a:moveTo>
                    <a:pt x="0" y="130860"/>
                  </a:moveTo>
                  <a:lnTo>
                    <a:pt x="88061" y="0"/>
                  </a:lnTo>
                </a:path>
              </a:pathLst>
            </a:custGeom>
            <a:ln w="3175">
              <a:solidFill>
                <a:srgbClr val="FFFFFF"/>
              </a:solidFill>
            </a:ln>
          </p:spPr>
          <p:txBody>
            <a:bodyPr wrap="square" lIns="0" tIns="0" rIns="0" bIns="0" rtlCol="0"/>
            <a:lstStyle/>
            <a:p>
              <a:endParaRPr/>
            </a:p>
          </p:txBody>
        </p:sp>
      </p:grpSp>
      <p:sp>
        <p:nvSpPr>
          <p:cNvPr id="2" name="TextBox 1"/>
          <p:cNvSpPr txBox="1"/>
          <p:nvPr/>
        </p:nvSpPr>
        <p:spPr>
          <a:xfrm>
            <a:off x="304800" y="381000"/>
            <a:ext cx="6629400" cy="5105400"/>
          </a:xfrm>
          <a:prstGeom prst="rect">
            <a:avLst/>
          </a:prstGeom>
          <a:noFill/>
        </p:spPr>
        <p:txBody>
          <a:bodyPr wrap="square" rtlCol="0">
            <a:spAutoFit/>
          </a:bodyPr>
          <a:lstStyle/>
          <a:p>
            <a:endParaRPr lang="en-ZA" dirty="0"/>
          </a:p>
        </p:txBody>
      </p:sp>
      <p:sp>
        <p:nvSpPr>
          <p:cNvPr id="3" name="Rectangle 2">
            <a:extLst>
              <a:ext uri="{FF2B5EF4-FFF2-40B4-BE49-F238E27FC236}">
                <a16:creationId xmlns:a16="http://schemas.microsoft.com/office/drawing/2014/main" id="{0F8C5B32-D9F4-402E-B376-4DDA6CE9A62A}"/>
              </a:ext>
            </a:extLst>
          </p:cNvPr>
          <p:cNvSpPr/>
          <p:nvPr/>
        </p:nvSpPr>
        <p:spPr>
          <a:xfrm>
            <a:off x="81699" y="0"/>
            <a:ext cx="6536474" cy="3724096"/>
          </a:xfrm>
          <a:prstGeom prst="rect">
            <a:avLst/>
          </a:prstGeom>
        </p:spPr>
        <p:txBody>
          <a:bodyPr wrap="square">
            <a:spAutoFit/>
          </a:bodyPr>
          <a:lstStyle/>
          <a:p>
            <a:pPr lvl="0" algn="ctr"/>
            <a:r>
              <a:rPr lang="en-GB" sz="2000" b="1" kern="0" dirty="0">
                <a:solidFill>
                  <a:srgbClr val="DCA957"/>
                </a:solidFill>
                <a:latin typeface="Verdana" panose="020B0604030504040204" pitchFamily="34" charset="0"/>
                <a:ea typeface="Verdana" panose="020B0604030504040204" pitchFamily="34" charset="0"/>
                <a:cs typeface="Verdana" panose="020B0604030504040204" pitchFamily="34" charset="0"/>
              </a:rPr>
              <a:t>KEY STAKEHOLDERS </a:t>
            </a:r>
          </a:p>
          <a:p>
            <a:pPr lvl="0"/>
            <a:endParaRPr lang="en-GB" sz="2000"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marL="342900" lvl="0" indent="-342900" algn="just">
              <a:buClr>
                <a:srgbClr val="F79646">
                  <a:lumMod val="75000"/>
                </a:srgbClr>
              </a:buClr>
              <a:buFont typeface="Arial" panose="020B0604020202020204" pitchFamily="34" charset="0"/>
              <a:buChar char="•"/>
            </a:pPr>
            <a:r>
              <a:rPr lang="en-ZA" sz="1600" dirty="0">
                <a:solidFill>
                  <a:prstClr val="black"/>
                </a:solidFill>
                <a:latin typeface="Verdana" panose="020B0604030504040204" pitchFamily="34" charset="0"/>
                <a:ea typeface="Verdana" panose="020B0604030504040204" pitchFamily="34" charset="0"/>
                <a:cs typeface="Verdana" panose="020B0604030504040204" pitchFamily="34" charset="0"/>
              </a:rPr>
              <a:t>All accredited security service providers</a:t>
            </a:r>
          </a:p>
          <a:p>
            <a:pPr marL="342900" lvl="0" indent="-342900" algn="just">
              <a:buClr>
                <a:srgbClr val="F79646">
                  <a:lumMod val="75000"/>
                </a:srgbClr>
              </a:buClr>
              <a:buFont typeface="Arial" panose="020B0604020202020204" pitchFamily="34" charset="0"/>
              <a:buChar char="•"/>
            </a:pPr>
            <a:endParaRPr lang="en-ZA"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42900" lvl="0" indent="-342900" algn="just">
              <a:buClr>
                <a:srgbClr val="F79646">
                  <a:lumMod val="75000"/>
                </a:srgbClr>
              </a:buClr>
              <a:buFont typeface="Arial" panose="020B0604020202020204" pitchFamily="34" charset="0"/>
              <a:buChar char="•"/>
            </a:pPr>
            <a:r>
              <a:rPr lang="en-ZA" sz="1600" dirty="0">
                <a:solidFill>
                  <a:prstClr val="black"/>
                </a:solidFill>
                <a:latin typeface="Verdana" panose="020B0604030504040204" pitchFamily="34" charset="0"/>
                <a:ea typeface="Verdana" panose="020B0604030504040204" pitchFamily="34" charset="0"/>
                <a:cs typeface="Verdana" panose="020B0604030504040204" pitchFamily="34" charset="0"/>
              </a:rPr>
              <a:t>Security Training Providers (instructors and assessors);</a:t>
            </a:r>
          </a:p>
          <a:p>
            <a:pPr marL="342900" lvl="0" indent="-342900" algn="just">
              <a:buClr>
                <a:srgbClr val="F79646">
                  <a:lumMod val="75000"/>
                </a:srgbClr>
              </a:buClr>
              <a:buFont typeface="Arial" panose="020B0604020202020204" pitchFamily="34" charset="0"/>
              <a:buChar char="•"/>
            </a:pPr>
            <a:endParaRPr lang="en-ZA"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42900" lvl="0" indent="-342900" algn="just">
              <a:buClr>
                <a:srgbClr val="F79646">
                  <a:lumMod val="75000"/>
                </a:srgbClr>
              </a:buClr>
              <a:buFont typeface="Arial" panose="020B0604020202020204" pitchFamily="34" charset="0"/>
              <a:buChar char="•"/>
            </a:pPr>
            <a:r>
              <a:rPr lang="en-ZA" sz="1600" dirty="0">
                <a:solidFill>
                  <a:prstClr val="black"/>
                </a:solidFill>
                <a:latin typeface="Verdana" panose="020B0604030504040204" pitchFamily="34" charset="0"/>
                <a:ea typeface="Verdana" panose="020B0604030504040204" pitchFamily="34" charset="0"/>
                <a:cs typeface="Verdana" panose="020B0604030504040204" pitchFamily="34" charset="0"/>
              </a:rPr>
              <a:t>Assessment Centres;</a:t>
            </a:r>
          </a:p>
          <a:p>
            <a:pPr marL="342900" lvl="0" indent="-342900" algn="just">
              <a:buClr>
                <a:srgbClr val="F79646">
                  <a:lumMod val="75000"/>
                </a:srgbClr>
              </a:buClr>
              <a:buFont typeface="Arial" panose="020B0604020202020204" pitchFamily="34" charset="0"/>
              <a:buChar char="•"/>
            </a:pPr>
            <a:endParaRPr lang="en-ZA"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42900" lvl="0" indent="-342900" algn="just">
              <a:buClr>
                <a:srgbClr val="F79646">
                  <a:lumMod val="75000"/>
                </a:srgbClr>
              </a:buClr>
              <a:buFont typeface="Arial" panose="020B0604020202020204" pitchFamily="34" charset="0"/>
              <a:buChar char="•"/>
            </a:pPr>
            <a:r>
              <a:rPr lang="en-ZA" sz="1600" dirty="0">
                <a:solidFill>
                  <a:prstClr val="black"/>
                </a:solidFill>
                <a:latin typeface="Verdana" panose="020B0604030504040204" pitchFamily="34" charset="0"/>
                <a:ea typeface="Verdana" panose="020B0604030504040204" pitchFamily="34" charset="0"/>
                <a:cs typeface="Verdana" panose="020B0604030504040204" pitchFamily="34" charset="0"/>
              </a:rPr>
              <a:t>PSiRA Training Unit; and</a:t>
            </a:r>
          </a:p>
          <a:p>
            <a:pPr marL="285750" lvl="0" indent="-285750" algn="just">
              <a:buClr>
                <a:srgbClr val="F79646">
                  <a:lumMod val="75000"/>
                </a:srgbClr>
              </a:buClr>
              <a:buFont typeface="Arial" panose="020B0604020202020204" pitchFamily="34" charset="0"/>
              <a:buChar char="•"/>
            </a:pPr>
            <a:endParaRPr lang="en-ZA"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lvl="0" indent="-285750" algn="just">
              <a:buClr>
                <a:srgbClr val="F79646">
                  <a:lumMod val="75000"/>
                </a:srgbClr>
              </a:buClr>
              <a:buFont typeface="Arial" panose="020B0604020202020204" pitchFamily="34" charset="0"/>
              <a:buChar char="•"/>
            </a:pPr>
            <a:r>
              <a:rPr lang="en-ZA" sz="1600" dirty="0">
                <a:solidFill>
                  <a:prstClr val="black"/>
                </a:solidFill>
                <a:latin typeface="Verdana" panose="020B0604030504040204" pitchFamily="34" charset="0"/>
                <a:ea typeface="Verdana" panose="020B0604030504040204" pitchFamily="34" charset="0"/>
                <a:cs typeface="Verdana" panose="020B0604030504040204" pitchFamily="34" charset="0"/>
              </a:rPr>
              <a:t>Inspectorate in Law Enforcement.</a:t>
            </a:r>
          </a:p>
          <a:p>
            <a:pPr lvl="0"/>
            <a:endParaRPr lang="en-GB" sz="1200" b="1" kern="0" dirty="0">
              <a:solidFill>
                <a:srgbClr val="DCA957"/>
              </a:solidFill>
              <a:latin typeface="Arial"/>
              <a:cs typeface="Arial"/>
            </a:endParaRPr>
          </a:p>
          <a:p>
            <a:pPr lvl="0"/>
            <a:endParaRPr lang="en-GB" sz="2000" b="1" kern="0" dirty="0">
              <a:solidFill>
                <a:srgbClr val="DCA957"/>
              </a:solidFill>
              <a:latin typeface="Arial"/>
              <a:cs typeface="Arial"/>
            </a:endParaRPr>
          </a:p>
          <a:p>
            <a:pPr lvl="0"/>
            <a:endParaRPr lang="en-ZA" sz="2000" b="1" kern="0" dirty="0">
              <a:solidFill>
                <a:srgbClr val="DCA957"/>
              </a:solidFill>
              <a:latin typeface="Arial"/>
              <a:cs typeface="Arial"/>
            </a:endParaRPr>
          </a:p>
        </p:txBody>
      </p:sp>
    </p:spTree>
    <p:extLst>
      <p:ext uri="{BB962C8B-B14F-4D97-AF65-F5344CB8AC3E}">
        <p14:creationId xmlns:p14="http://schemas.microsoft.com/office/powerpoint/2010/main" val="1536076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ject 5"/>
          <p:cNvSpPr txBox="1">
            <a:spLocks noGrp="1"/>
          </p:cNvSpPr>
          <p:nvPr>
            <p:ph type="title"/>
          </p:nvPr>
        </p:nvSpPr>
        <p:spPr>
          <a:xfrm>
            <a:off x="-152400" y="3974424"/>
            <a:ext cx="6263640" cy="1432443"/>
          </a:xfrm>
          <a:prstGeom prst="rect">
            <a:avLst/>
          </a:prstGeom>
        </p:spPr>
        <p:txBody>
          <a:bodyPr vert="horz" wrap="square" lIns="0" tIns="16510" rIns="0" bIns="0" rtlCol="0">
            <a:spAutoFit/>
          </a:bodyPr>
          <a:lstStyle/>
          <a:p>
            <a:pPr marL="12700" algn="ctr">
              <a:lnSpc>
                <a:spcPct val="100000"/>
              </a:lnSpc>
              <a:spcBef>
                <a:spcPts val="130"/>
              </a:spcBef>
            </a:pPr>
            <a:br>
              <a:rPr lang="en-ZA" sz="4800" spc="15" dirty="0"/>
            </a:br>
            <a:r>
              <a:rPr lang="en-ZA" sz="3600" spc="15" dirty="0">
                <a:solidFill>
                  <a:schemeClr val="bg1"/>
                </a:solidFill>
              </a:rPr>
              <a:t>OBLIGATIONS</a:t>
            </a:r>
            <a:r>
              <a:rPr lang="en-ZA" sz="4400" spc="15" dirty="0">
                <a:solidFill>
                  <a:schemeClr val="bg1"/>
                </a:solidFill>
              </a:rPr>
              <a:t> </a:t>
            </a:r>
            <a:endParaRPr sz="4400" spc="15" dirty="0">
              <a:solidFill>
                <a:schemeClr val="bg1"/>
              </a:solidFill>
            </a:endParaRPr>
          </a:p>
        </p:txBody>
      </p:sp>
      <p:sp>
        <p:nvSpPr>
          <p:cNvPr id="2" name="TextBox 1">
            <a:extLst>
              <a:ext uri="{FF2B5EF4-FFF2-40B4-BE49-F238E27FC236}">
                <a16:creationId xmlns:a16="http://schemas.microsoft.com/office/drawing/2014/main" id="{985BB43E-73A1-4934-99C5-639E76D52FE2}"/>
              </a:ext>
            </a:extLst>
          </p:cNvPr>
          <p:cNvSpPr txBox="1"/>
          <p:nvPr/>
        </p:nvSpPr>
        <p:spPr>
          <a:xfrm>
            <a:off x="7315200" y="5029200"/>
            <a:ext cx="470000" cy="769441"/>
          </a:xfrm>
          <a:prstGeom prst="rect">
            <a:avLst/>
          </a:prstGeom>
          <a:noFill/>
        </p:spPr>
        <p:txBody>
          <a:bodyPr wrap="none" rtlCol="0">
            <a:spAutoFit/>
          </a:bodyPr>
          <a:lstStyle/>
          <a:p>
            <a:r>
              <a:rPr lang="en-ZA" sz="4400" b="1" dirty="0">
                <a:solidFill>
                  <a:schemeClr val="accent6">
                    <a:lumMod val="50000"/>
                  </a:schemeClr>
                </a:solidFill>
              </a:rPr>
              <a:t>3</a:t>
            </a:r>
          </a:p>
        </p:txBody>
      </p:sp>
    </p:spTree>
    <p:extLst>
      <p:ext uri="{BB962C8B-B14F-4D97-AF65-F5344CB8AC3E}">
        <p14:creationId xmlns:p14="http://schemas.microsoft.com/office/powerpoint/2010/main" val="2912958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object 43"/>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10" dirty="0"/>
              <a:t>Safer Homes </a:t>
            </a:r>
            <a:r>
              <a:rPr spc="5" dirty="0"/>
              <a:t>• </a:t>
            </a:r>
            <a:r>
              <a:rPr spc="10" dirty="0"/>
              <a:t>Safer </a:t>
            </a:r>
            <a:r>
              <a:rPr spc="5" dirty="0"/>
              <a:t>Businesses • </a:t>
            </a:r>
            <a:r>
              <a:rPr spc="10" dirty="0"/>
              <a:t>Safer</a:t>
            </a:r>
            <a:r>
              <a:rPr spc="30" dirty="0"/>
              <a:t> </a:t>
            </a:r>
            <a:r>
              <a:rPr spc="5" dirty="0"/>
              <a:t>Communities</a:t>
            </a:r>
          </a:p>
        </p:txBody>
      </p:sp>
      <p:grpSp>
        <p:nvGrpSpPr>
          <p:cNvPr id="7" name="object 7"/>
          <p:cNvGrpSpPr/>
          <p:nvPr/>
        </p:nvGrpSpPr>
        <p:grpSpPr>
          <a:xfrm>
            <a:off x="7852232" y="2297608"/>
            <a:ext cx="843280" cy="756920"/>
            <a:chOff x="7852232" y="2297608"/>
            <a:chExt cx="843280" cy="756920"/>
          </a:xfrm>
        </p:grpSpPr>
        <p:sp>
          <p:nvSpPr>
            <p:cNvPr id="8" name="object 8"/>
            <p:cNvSpPr/>
            <p:nvPr/>
          </p:nvSpPr>
          <p:spPr>
            <a:xfrm>
              <a:off x="8112747" y="2532405"/>
              <a:ext cx="356870" cy="309245"/>
            </a:xfrm>
            <a:custGeom>
              <a:avLst/>
              <a:gdLst/>
              <a:ahLst/>
              <a:cxnLst/>
              <a:rect l="l" t="t" r="r" b="b"/>
              <a:pathLst>
                <a:path w="356870" h="309244">
                  <a:moveTo>
                    <a:pt x="89395" y="0"/>
                  </a:moveTo>
                  <a:lnTo>
                    <a:pt x="0" y="154952"/>
                  </a:lnTo>
                  <a:lnTo>
                    <a:pt x="88201" y="307505"/>
                  </a:lnTo>
                  <a:lnTo>
                    <a:pt x="269366" y="308698"/>
                  </a:lnTo>
                  <a:lnTo>
                    <a:pt x="356374" y="153758"/>
                  </a:lnTo>
                  <a:lnTo>
                    <a:pt x="266979" y="2387"/>
                  </a:lnTo>
                  <a:lnTo>
                    <a:pt x="89395" y="0"/>
                  </a:lnTo>
                  <a:close/>
                </a:path>
              </a:pathLst>
            </a:custGeom>
            <a:ln w="3175">
              <a:solidFill>
                <a:srgbClr val="FFFFFF"/>
              </a:solidFill>
            </a:ln>
          </p:spPr>
          <p:txBody>
            <a:bodyPr wrap="square" lIns="0" tIns="0" rIns="0" bIns="0" rtlCol="0"/>
            <a:lstStyle/>
            <a:p>
              <a:endParaRPr/>
            </a:p>
          </p:txBody>
        </p:sp>
        <p:sp>
          <p:nvSpPr>
            <p:cNvPr id="9" name="object 9"/>
            <p:cNvSpPr/>
            <p:nvPr/>
          </p:nvSpPr>
          <p:spPr>
            <a:xfrm>
              <a:off x="7961896" y="2881592"/>
              <a:ext cx="190538" cy="165315"/>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8375523" y="2888755"/>
              <a:ext cx="190538" cy="165315"/>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8505964" y="2605824"/>
              <a:ext cx="188595" cy="163830"/>
            </a:xfrm>
            <a:custGeom>
              <a:avLst/>
              <a:gdLst/>
              <a:ahLst/>
              <a:cxnLst/>
              <a:rect l="l" t="t" r="r" b="b"/>
              <a:pathLst>
                <a:path w="188595" h="163830">
                  <a:moveTo>
                    <a:pt x="47294" y="0"/>
                  </a:moveTo>
                  <a:lnTo>
                    <a:pt x="0" y="81978"/>
                  </a:lnTo>
                  <a:lnTo>
                    <a:pt x="46672" y="162699"/>
                  </a:lnTo>
                  <a:lnTo>
                    <a:pt x="142519" y="163334"/>
                  </a:lnTo>
                  <a:lnTo>
                    <a:pt x="188556" y="81356"/>
                  </a:lnTo>
                  <a:lnTo>
                    <a:pt x="141262" y="1257"/>
                  </a:lnTo>
                  <a:lnTo>
                    <a:pt x="47294" y="0"/>
                  </a:lnTo>
                  <a:close/>
                </a:path>
              </a:pathLst>
            </a:custGeom>
            <a:ln w="3175">
              <a:solidFill>
                <a:srgbClr val="FFFFFF"/>
              </a:solidFill>
            </a:ln>
          </p:spPr>
          <p:txBody>
            <a:bodyPr wrap="square" lIns="0" tIns="0" rIns="0" bIns="0" rtlCol="0"/>
            <a:lstStyle/>
            <a:p>
              <a:endParaRPr/>
            </a:p>
          </p:txBody>
        </p:sp>
        <p:sp>
          <p:nvSpPr>
            <p:cNvPr id="12" name="object 12"/>
            <p:cNvSpPr/>
            <p:nvPr/>
          </p:nvSpPr>
          <p:spPr>
            <a:xfrm>
              <a:off x="8350008" y="2335454"/>
              <a:ext cx="190525" cy="165315"/>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7853222" y="2592235"/>
              <a:ext cx="188595" cy="163830"/>
            </a:xfrm>
            <a:custGeom>
              <a:avLst/>
              <a:gdLst/>
              <a:ahLst/>
              <a:cxnLst/>
              <a:rect l="l" t="t" r="r" b="b"/>
              <a:pathLst>
                <a:path w="188595" h="163830">
                  <a:moveTo>
                    <a:pt x="47294" y="0"/>
                  </a:moveTo>
                  <a:lnTo>
                    <a:pt x="0" y="81978"/>
                  </a:lnTo>
                  <a:lnTo>
                    <a:pt x="46659" y="162699"/>
                  </a:lnTo>
                  <a:lnTo>
                    <a:pt x="142519" y="163334"/>
                  </a:lnTo>
                  <a:lnTo>
                    <a:pt x="188556" y="81356"/>
                  </a:lnTo>
                  <a:lnTo>
                    <a:pt x="141262" y="1257"/>
                  </a:lnTo>
                  <a:lnTo>
                    <a:pt x="47294" y="0"/>
                  </a:lnTo>
                  <a:close/>
                </a:path>
              </a:pathLst>
            </a:custGeom>
            <a:ln w="3175">
              <a:solidFill>
                <a:srgbClr val="FFFFFF"/>
              </a:solidFill>
            </a:ln>
          </p:spPr>
          <p:txBody>
            <a:bodyPr wrap="square" lIns="0" tIns="0" rIns="0" bIns="0" rtlCol="0"/>
            <a:lstStyle/>
            <a:p>
              <a:endParaRPr/>
            </a:p>
          </p:txBody>
        </p:sp>
        <p:sp>
          <p:nvSpPr>
            <p:cNvPr id="14" name="object 14"/>
            <p:cNvSpPr/>
            <p:nvPr/>
          </p:nvSpPr>
          <p:spPr>
            <a:xfrm>
              <a:off x="8011795" y="2298598"/>
              <a:ext cx="188595" cy="163830"/>
            </a:xfrm>
            <a:custGeom>
              <a:avLst/>
              <a:gdLst/>
              <a:ahLst/>
              <a:cxnLst/>
              <a:rect l="l" t="t" r="r" b="b"/>
              <a:pathLst>
                <a:path w="188595" h="163830">
                  <a:moveTo>
                    <a:pt x="47307" y="0"/>
                  </a:moveTo>
                  <a:lnTo>
                    <a:pt x="0" y="81978"/>
                  </a:lnTo>
                  <a:lnTo>
                    <a:pt x="46672" y="162699"/>
                  </a:lnTo>
                  <a:lnTo>
                    <a:pt x="142532" y="163334"/>
                  </a:lnTo>
                  <a:lnTo>
                    <a:pt x="188556" y="81356"/>
                  </a:lnTo>
                  <a:lnTo>
                    <a:pt x="141262" y="1257"/>
                  </a:lnTo>
                  <a:lnTo>
                    <a:pt x="47307" y="0"/>
                  </a:lnTo>
                  <a:close/>
                </a:path>
              </a:pathLst>
            </a:custGeom>
            <a:ln w="3175">
              <a:solidFill>
                <a:srgbClr val="FFFFFF"/>
              </a:solidFill>
            </a:ln>
          </p:spPr>
          <p:txBody>
            <a:bodyPr wrap="square" lIns="0" tIns="0" rIns="0" bIns="0" rtlCol="0"/>
            <a:lstStyle/>
            <a:p>
              <a:endParaRPr/>
            </a:p>
          </p:txBody>
        </p:sp>
        <p:sp>
          <p:nvSpPr>
            <p:cNvPr id="15" name="object 15"/>
            <p:cNvSpPr/>
            <p:nvPr/>
          </p:nvSpPr>
          <p:spPr>
            <a:xfrm>
              <a:off x="8129562" y="2413000"/>
              <a:ext cx="62865" cy="101600"/>
            </a:xfrm>
            <a:custGeom>
              <a:avLst/>
              <a:gdLst/>
              <a:ahLst/>
              <a:cxnLst/>
              <a:rect l="l" t="t" r="r" b="b"/>
              <a:pathLst>
                <a:path w="62865" h="101600">
                  <a:moveTo>
                    <a:pt x="62369" y="101511"/>
                  </a:moveTo>
                  <a:lnTo>
                    <a:pt x="0" y="0"/>
                  </a:lnTo>
                </a:path>
              </a:pathLst>
            </a:custGeom>
            <a:ln w="3175">
              <a:solidFill>
                <a:srgbClr val="FFFFFF"/>
              </a:solidFill>
            </a:ln>
          </p:spPr>
          <p:txBody>
            <a:bodyPr wrap="square" lIns="0" tIns="0" rIns="0" bIns="0" rtlCol="0"/>
            <a:lstStyle/>
            <a:p>
              <a:endParaRPr/>
            </a:p>
          </p:txBody>
        </p:sp>
        <p:sp>
          <p:nvSpPr>
            <p:cNvPr id="16" name="object 16"/>
            <p:cNvSpPr/>
            <p:nvPr/>
          </p:nvSpPr>
          <p:spPr>
            <a:xfrm>
              <a:off x="7889862" y="2688171"/>
              <a:ext cx="196215" cy="0"/>
            </a:xfrm>
            <a:custGeom>
              <a:avLst/>
              <a:gdLst/>
              <a:ahLst/>
              <a:cxnLst/>
              <a:rect l="l" t="t" r="r" b="b"/>
              <a:pathLst>
                <a:path w="196215">
                  <a:moveTo>
                    <a:pt x="195668" y="0"/>
                  </a:moveTo>
                  <a:lnTo>
                    <a:pt x="0" y="0"/>
                  </a:lnTo>
                </a:path>
              </a:pathLst>
            </a:custGeom>
            <a:ln w="3175">
              <a:solidFill>
                <a:srgbClr val="FFFFFF"/>
              </a:solidFill>
            </a:ln>
          </p:spPr>
          <p:txBody>
            <a:bodyPr wrap="square" lIns="0" tIns="0" rIns="0" bIns="0" rtlCol="0"/>
            <a:lstStyle/>
            <a:p>
              <a:endParaRPr/>
            </a:p>
          </p:txBody>
        </p:sp>
        <p:sp>
          <p:nvSpPr>
            <p:cNvPr id="17" name="object 17"/>
            <p:cNvSpPr/>
            <p:nvPr/>
          </p:nvSpPr>
          <p:spPr>
            <a:xfrm>
              <a:off x="8204162" y="2849601"/>
              <a:ext cx="82550" cy="133350"/>
            </a:xfrm>
            <a:custGeom>
              <a:avLst/>
              <a:gdLst/>
              <a:ahLst/>
              <a:cxnLst/>
              <a:rect l="l" t="t" r="r" b="b"/>
              <a:pathLst>
                <a:path w="82550" h="133350">
                  <a:moveTo>
                    <a:pt x="0" y="0"/>
                  </a:moveTo>
                  <a:lnTo>
                    <a:pt x="81940" y="133299"/>
                  </a:lnTo>
                </a:path>
              </a:pathLst>
            </a:custGeom>
            <a:ln w="3175">
              <a:solidFill>
                <a:srgbClr val="FFFFFF"/>
              </a:solidFill>
            </a:ln>
          </p:spPr>
          <p:txBody>
            <a:bodyPr wrap="square" lIns="0" tIns="0" rIns="0" bIns="0" rtlCol="0"/>
            <a:lstStyle/>
            <a:p>
              <a:endParaRPr/>
            </a:p>
          </p:txBody>
        </p:sp>
        <p:sp>
          <p:nvSpPr>
            <p:cNvPr id="18" name="object 18"/>
            <p:cNvSpPr/>
            <p:nvPr/>
          </p:nvSpPr>
          <p:spPr>
            <a:xfrm>
              <a:off x="8479332" y="2545080"/>
              <a:ext cx="88265" cy="131445"/>
            </a:xfrm>
            <a:custGeom>
              <a:avLst/>
              <a:gdLst/>
              <a:ahLst/>
              <a:cxnLst/>
              <a:rect l="l" t="t" r="r" b="b"/>
              <a:pathLst>
                <a:path w="88265" h="131444">
                  <a:moveTo>
                    <a:pt x="0" y="130860"/>
                  </a:moveTo>
                  <a:lnTo>
                    <a:pt x="88049" y="0"/>
                  </a:lnTo>
                </a:path>
              </a:pathLst>
            </a:custGeom>
            <a:ln w="3175">
              <a:solidFill>
                <a:srgbClr val="FFFFFF"/>
              </a:solidFill>
            </a:ln>
          </p:spPr>
          <p:txBody>
            <a:bodyPr wrap="square" lIns="0" tIns="0" rIns="0" bIns="0" rtlCol="0"/>
            <a:lstStyle/>
            <a:p>
              <a:endParaRPr/>
            </a:p>
          </p:txBody>
        </p:sp>
      </p:grpSp>
      <p:grpSp>
        <p:nvGrpSpPr>
          <p:cNvPr id="19" name="object 19"/>
          <p:cNvGrpSpPr/>
          <p:nvPr/>
        </p:nvGrpSpPr>
        <p:grpSpPr>
          <a:xfrm>
            <a:off x="7862366" y="657669"/>
            <a:ext cx="843915" cy="756920"/>
            <a:chOff x="7862366" y="657669"/>
            <a:chExt cx="843915" cy="756920"/>
          </a:xfrm>
        </p:grpSpPr>
        <p:sp>
          <p:nvSpPr>
            <p:cNvPr id="20" name="object 20"/>
            <p:cNvSpPr/>
            <p:nvPr/>
          </p:nvSpPr>
          <p:spPr>
            <a:xfrm>
              <a:off x="8122894" y="892467"/>
              <a:ext cx="356870" cy="309245"/>
            </a:xfrm>
            <a:custGeom>
              <a:avLst/>
              <a:gdLst/>
              <a:ahLst/>
              <a:cxnLst/>
              <a:rect l="l" t="t" r="r" b="b"/>
              <a:pathLst>
                <a:path w="356870" h="309244">
                  <a:moveTo>
                    <a:pt x="89395" y="0"/>
                  </a:moveTo>
                  <a:lnTo>
                    <a:pt x="0" y="154940"/>
                  </a:lnTo>
                  <a:lnTo>
                    <a:pt x="88201" y="307505"/>
                  </a:lnTo>
                  <a:lnTo>
                    <a:pt x="269366" y="308698"/>
                  </a:lnTo>
                  <a:lnTo>
                    <a:pt x="356387" y="153746"/>
                  </a:lnTo>
                  <a:lnTo>
                    <a:pt x="266979" y="2387"/>
                  </a:lnTo>
                  <a:lnTo>
                    <a:pt x="89395" y="0"/>
                  </a:lnTo>
                  <a:close/>
                </a:path>
              </a:pathLst>
            </a:custGeom>
            <a:ln w="3175">
              <a:solidFill>
                <a:srgbClr val="FFFFFF"/>
              </a:solidFill>
            </a:ln>
          </p:spPr>
          <p:txBody>
            <a:bodyPr wrap="square" lIns="0" tIns="0" rIns="0" bIns="0" rtlCol="0"/>
            <a:lstStyle/>
            <a:p>
              <a:endParaRPr/>
            </a:p>
          </p:txBody>
        </p:sp>
        <p:sp>
          <p:nvSpPr>
            <p:cNvPr id="21" name="object 21"/>
            <p:cNvSpPr/>
            <p:nvPr/>
          </p:nvSpPr>
          <p:spPr>
            <a:xfrm>
              <a:off x="7972043" y="1241653"/>
              <a:ext cx="190538" cy="165315"/>
            </a:xfrm>
            <a:prstGeom prst="rect">
              <a:avLst/>
            </a:prstGeom>
            <a:blipFill>
              <a:blip r:embed="rId6" cstate="print"/>
              <a:stretch>
                <a:fillRect/>
              </a:stretch>
            </a:blipFill>
          </p:spPr>
          <p:txBody>
            <a:bodyPr wrap="square" lIns="0" tIns="0" rIns="0" bIns="0" rtlCol="0"/>
            <a:lstStyle/>
            <a:p>
              <a:endParaRPr/>
            </a:p>
          </p:txBody>
        </p:sp>
        <p:sp>
          <p:nvSpPr>
            <p:cNvPr id="22" name="object 22"/>
            <p:cNvSpPr/>
            <p:nvPr/>
          </p:nvSpPr>
          <p:spPr>
            <a:xfrm>
              <a:off x="8385682" y="1248829"/>
              <a:ext cx="190538" cy="165315"/>
            </a:xfrm>
            <a:prstGeom prst="rect">
              <a:avLst/>
            </a:prstGeom>
            <a:blipFill>
              <a:blip r:embed="rId7" cstate="print"/>
              <a:stretch>
                <a:fillRect/>
              </a:stretch>
            </a:blipFill>
          </p:spPr>
          <p:txBody>
            <a:bodyPr wrap="square" lIns="0" tIns="0" rIns="0" bIns="0" rtlCol="0"/>
            <a:lstStyle/>
            <a:p>
              <a:endParaRPr/>
            </a:p>
          </p:txBody>
        </p:sp>
        <p:sp>
          <p:nvSpPr>
            <p:cNvPr id="23" name="object 23"/>
            <p:cNvSpPr/>
            <p:nvPr/>
          </p:nvSpPr>
          <p:spPr>
            <a:xfrm>
              <a:off x="8516111" y="965898"/>
              <a:ext cx="188595" cy="163830"/>
            </a:xfrm>
            <a:custGeom>
              <a:avLst/>
              <a:gdLst/>
              <a:ahLst/>
              <a:cxnLst/>
              <a:rect l="l" t="t" r="r" b="b"/>
              <a:pathLst>
                <a:path w="188595" h="163830">
                  <a:moveTo>
                    <a:pt x="47294" y="0"/>
                  </a:moveTo>
                  <a:lnTo>
                    <a:pt x="0" y="81978"/>
                  </a:lnTo>
                  <a:lnTo>
                    <a:pt x="46659" y="162699"/>
                  </a:lnTo>
                  <a:lnTo>
                    <a:pt x="142519" y="163334"/>
                  </a:lnTo>
                  <a:lnTo>
                    <a:pt x="188556" y="81343"/>
                  </a:lnTo>
                  <a:lnTo>
                    <a:pt x="141262" y="1257"/>
                  </a:lnTo>
                  <a:lnTo>
                    <a:pt x="47294" y="0"/>
                  </a:lnTo>
                  <a:close/>
                </a:path>
              </a:pathLst>
            </a:custGeom>
            <a:ln w="3175">
              <a:solidFill>
                <a:srgbClr val="FFFFFF"/>
              </a:solidFill>
            </a:ln>
          </p:spPr>
          <p:txBody>
            <a:bodyPr wrap="square" lIns="0" tIns="0" rIns="0" bIns="0" rtlCol="0"/>
            <a:lstStyle/>
            <a:p>
              <a:endParaRPr/>
            </a:p>
          </p:txBody>
        </p:sp>
        <p:sp>
          <p:nvSpPr>
            <p:cNvPr id="24" name="object 24"/>
            <p:cNvSpPr/>
            <p:nvPr/>
          </p:nvSpPr>
          <p:spPr>
            <a:xfrm>
              <a:off x="8360143" y="695528"/>
              <a:ext cx="190538" cy="165315"/>
            </a:xfrm>
            <a:prstGeom prst="rect">
              <a:avLst/>
            </a:prstGeom>
            <a:blipFill>
              <a:blip r:embed="rId6" cstate="print"/>
              <a:stretch>
                <a:fillRect/>
              </a:stretch>
            </a:blipFill>
          </p:spPr>
          <p:txBody>
            <a:bodyPr wrap="square" lIns="0" tIns="0" rIns="0" bIns="0" rtlCol="0"/>
            <a:lstStyle/>
            <a:p>
              <a:endParaRPr/>
            </a:p>
          </p:txBody>
        </p:sp>
        <p:sp>
          <p:nvSpPr>
            <p:cNvPr id="25" name="object 25"/>
            <p:cNvSpPr/>
            <p:nvPr/>
          </p:nvSpPr>
          <p:spPr>
            <a:xfrm>
              <a:off x="7863357" y="952309"/>
              <a:ext cx="188595" cy="163830"/>
            </a:xfrm>
            <a:custGeom>
              <a:avLst/>
              <a:gdLst/>
              <a:ahLst/>
              <a:cxnLst/>
              <a:rect l="l" t="t" r="r" b="b"/>
              <a:pathLst>
                <a:path w="188595" h="163830">
                  <a:moveTo>
                    <a:pt x="47294" y="0"/>
                  </a:moveTo>
                  <a:lnTo>
                    <a:pt x="0" y="81978"/>
                  </a:lnTo>
                  <a:lnTo>
                    <a:pt x="46659" y="162699"/>
                  </a:lnTo>
                  <a:lnTo>
                    <a:pt x="142519" y="163334"/>
                  </a:lnTo>
                  <a:lnTo>
                    <a:pt x="188556" y="81343"/>
                  </a:lnTo>
                  <a:lnTo>
                    <a:pt x="141262" y="1257"/>
                  </a:lnTo>
                  <a:lnTo>
                    <a:pt x="47294" y="0"/>
                  </a:lnTo>
                  <a:close/>
                </a:path>
              </a:pathLst>
            </a:custGeom>
            <a:ln w="3175">
              <a:solidFill>
                <a:srgbClr val="FFFFFF"/>
              </a:solidFill>
            </a:ln>
          </p:spPr>
          <p:txBody>
            <a:bodyPr wrap="square" lIns="0" tIns="0" rIns="0" bIns="0" rtlCol="0"/>
            <a:lstStyle/>
            <a:p>
              <a:endParaRPr/>
            </a:p>
          </p:txBody>
        </p:sp>
        <p:sp>
          <p:nvSpPr>
            <p:cNvPr id="26" name="object 26"/>
            <p:cNvSpPr/>
            <p:nvPr/>
          </p:nvSpPr>
          <p:spPr>
            <a:xfrm>
              <a:off x="8021954" y="658660"/>
              <a:ext cx="188595" cy="163830"/>
            </a:xfrm>
            <a:custGeom>
              <a:avLst/>
              <a:gdLst/>
              <a:ahLst/>
              <a:cxnLst/>
              <a:rect l="l" t="t" r="r" b="b"/>
              <a:pathLst>
                <a:path w="188595" h="163830">
                  <a:moveTo>
                    <a:pt x="47294" y="0"/>
                  </a:moveTo>
                  <a:lnTo>
                    <a:pt x="0" y="81978"/>
                  </a:lnTo>
                  <a:lnTo>
                    <a:pt x="46659" y="162699"/>
                  </a:lnTo>
                  <a:lnTo>
                    <a:pt x="142519" y="163334"/>
                  </a:lnTo>
                  <a:lnTo>
                    <a:pt x="188556" y="81343"/>
                  </a:lnTo>
                  <a:lnTo>
                    <a:pt x="141262" y="1257"/>
                  </a:lnTo>
                  <a:lnTo>
                    <a:pt x="47294" y="0"/>
                  </a:lnTo>
                  <a:close/>
                </a:path>
              </a:pathLst>
            </a:custGeom>
            <a:ln w="3175">
              <a:solidFill>
                <a:srgbClr val="FFFFFF"/>
              </a:solidFill>
            </a:ln>
          </p:spPr>
          <p:txBody>
            <a:bodyPr wrap="square" lIns="0" tIns="0" rIns="0" bIns="0" rtlCol="0"/>
            <a:lstStyle/>
            <a:p>
              <a:endParaRPr/>
            </a:p>
          </p:txBody>
        </p:sp>
        <p:sp>
          <p:nvSpPr>
            <p:cNvPr id="27" name="object 27"/>
            <p:cNvSpPr/>
            <p:nvPr/>
          </p:nvSpPr>
          <p:spPr>
            <a:xfrm>
              <a:off x="8139696" y="773074"/>
              <a:ext cx="62865" cy="101600"/>
            </a:xfrm>
            <a:custGeom>
              <a:avLst/>
              <a:gdLst/>
              <a:ahLst/>
              <a:cxnLst/>
              <a:rect l="l" t="t" r="r" b="b"/>
              <a:pathLst>
                <a:path w="62865" h="101600">
                  <a:moveTo>
                    <a:pt x="62369" y="101511"/>
                  </a:moveTo>
                  <a:lnTo>
                    <a:pt x="0" y="0"/>
                  </a:lnTo>
                </a:path>
              </a:pathLst>
            </a:custGeom>
            <a:ln w="3175">
              <a:solidFill>
                <a:srgbClr val="FFFFFF"/>
              </a:solidFill>
            </a:ln>
          </p:spPr>
          <p:txBody>
            <a:bodyPr wrap="square" lIns="0" tIns="0" rIns="0" bIns="0" rtlCol="0"/>
            <a:lstStyle/>
            <a:p>
              <a:endParaRPr/>
            </a:p>
          </p:txBody>
        </p:sp>
        <p:sp>
          <p:nvSpPr>
            <p:cNvPr id="28" name="object 28"/>
            <p:cNvSpPr/>
            <p:nvPr/>
          </p:nvSpPr>
          <p:spPr>
            <a:xfrm>
              <a:off x="7899996" y="1048245"/>
              <a:ext cx="196215" cy="0"/>
            </a:xfrm>
            <a:custGeom>
              <a:avLst/>
              <a:gdLst/>
              <a:ahLst/>
              <a:cxnLst/>
              <a:rect l="l" t="t" r="r" b="b"/>
              <a:pathLst>
                <a:path w="196215">
                  <a:moveTo>
                    <a:pt x="195668" y="0"/>
                  </a:moveTo>
                  <a:lnTo>
                    <a:pt x="0" y="0"/>
                  </a:lnTo>
                </a:path>
              </a:pathLst>
            </a:custGeom>
            <a:ln w="3175">
              <a:solidFill>
                <a:srgbClr val="FFFFFF"/>
              </a:solidFill>
            </a:ln>
          </p:spPr>
          <p:txBody>
            <a:bodyPr wrap="square" lIns="0" tIns="0" rIns="0" bIns="0" rtlCol="0"/>
            <a:lstStyle/>
            <a:p>
              <a:endParaRPr/>
            </a:p>
          </p:txBody>
        </p:sp>
        <p:sp>
          <p:nvSpPr>
            <p:cNvPr id="29" name="object 29"/>
            <p:cNvSpPr/>
            <p:nvPr/>
          </p:nvSpPr>
          <p:spPr>
            <a:xfrm>
              <a:off x="8214296" y="1209675"/>
              <a:ext cx="82550" cy="133350"/>
            </a:xfrm>
            <a:custGeom>
              <a:avLst/>
              <a:gdLst/>
              <a:ahLst/>
              <a:cxnLst/>
              <a:rect l="l" t="t" r="r" b="b"/>
              <a:pathLst>
                <a:path w="82550" h="133350">
                  <a:moveTo>
                    <a:pt x="0" y="0"/>
                  </a:moveTo>
                  <a:lnTo>
                    <a:pt x="81940" y="133299"/>
                  </a:lnTo>
                </a:path>
              </a:pathLst>
            </a:custGeom>
            <a:ln w="3175">
              <a:solidFill>
                <a:srgbClr val="FFFFFF"/>
              </a:solidFill>
            </a:ln>
          </p:spPr>
          <p:txBody>
            <a:bodyPr wrap="square" lIns="0" tIns="0" rIns="0" bIns="0" rtlCol="0"/>
            <a:lstStyle/>
            <a:p>
              <a:endParaRPr/>
            </a:p>
          </p:txBody>
        </p:sp>
        <p:sp>
          <p:nvSpPr>
            <p:cNvPr id="30" name="object 30"/>
            <p:cNvSpPr/>
            <p:nvPr/>
          </p:nvSpPr>
          <p:spPr>
            <a:xfrm>
              <a:off x="8489454" y="905154"/>
              <a:ext cx="88265" cy="131445"/>
            </a:xfrm>
            <a:custGeom>
              <a:avLst/>
              <a:gdLst/>
              <a:ahLst/>
              <a:cxnLst/>
              <a:rect l="l" t="t" r="r" b="b"/>
              <a:pathLst>
                <a:path w="88265" h="131444">
                  <a:moveTo>
                    <a:pt x="0" y="130860"/>
                  </a:moveTo>
                  <a:lnTo>
                    <a:pt x="88061" y="0"/>
                  </a:lnTo>
                </a:path>
              </a:pathLst>
            </a:custGeom>
            <a:ln w="3175">
              <a:solidFill>
                <a:srgbClr val="FFFFFF"/>
              </a:solidFill>
            </a:ln>
          </p:spPr>
          <p:txBody>
            <a:bodyPr wrap="square" lIns="0" tIns="0" rIns="0" bIns="0" rtlCol="0"/>
            <a:lstStyle/>
            <a:p>
              <a:endParaRPr/>
            </a:p>
          </p:txBody>
        </p:sp>
      </p:grpSp>
      <p:sp>
        <p:nvSpPr>
          <p:cNvPr id="2" name="TextBox 1"/>
          <p:cNvSpPr txBox="1"/>
          <p:nvPr/>
        </p:nvSpPr>
        <p:spPr>
          <a:xfrm>
            <a:off x="184963" y="169634"/>
            <a:ext cx="6629400" cy="5105400"/>
          </a:xfrm>
          <a:prstGeom prst="rect">
            <a:avLst/>
          </a:prstGeom>
          <a:noFill/>
        </p:spPr>
        <p:txBody>
          <a:bodyPr wrap="square" rtlCol="0">
            <a:spAutoFit/>
          </a:bodyPr>
          <a:lstStyle/>
          <a:p>
            <a:endParaRPr lang="en-ZA" dirty="0"/>
          </a:p>
        </p:txBody>
      </p:sp>
      <p:sp>
        <p:nvSpPr>
          <p:cNvPr id="3" name="Rectangle 2">
            <a:extLst>
              <a:ext uri="{FF2B5EF4-FFF2-40B4-BE49-F238E27FC236}">
                <a16:creationId xmlns:a16="http://schemas.microsoft.com/office/drawing/2014/main" id="{0F8C5B32-D9F4-402E-B376-4DDA6CE9A62A}"/>
              </a:ext>
            </a:extLst>
          </p:cNvPr>
          <p:cNvSpPr/>
          <p:nvPr/>
        </p:nvSpPr>
        <p:spPr>
          <a:xfrm>
            <a:off x="54381" y="7709"/>
            <a:ext cx="6781799" cy="3570208"/>
          </a:xfrm>
          <a:prstGeom prst="rect">
            <a:avLst/>
          </a:prstGeom>
        </p:spPr>
        <p:txBody>
          <a:bodyPr wrap="square">
            <a:spAutoFit/>
          </a:bodyPr>
          <a:lstStyle/>
          <a:p>
            <a:pPr algn="ctr"/>
            <a:r>
              <a:rPr lang="en-GB" sz="2000" b="1" kern="0" dirty="0">
                <a:solidFill>
                  <a:srgbClr val="DCA957"/>
                </a:solidFill>
                <a:latin typeface="Verdana" panose="020B0604030504040204" pitchFamily="34" charset="0"/>
                <a:ea typeface="Verdana" panose="020B0604030504040204" pitchFamily="34" charset="0"/>
                <a:cs typeface="Verdana" panose="020B0604030504040204" pitchFamily="34" charset="0"/>
              </a:rPr>
              <a:t>ROLES &amp; RESPONSIBILITIES  </a:t>
            </a:r>
          </a:p>
          <a:p>
            <a:pPr lvl="0" algn="ctr"/>
            <a:endParaRPr lang="en-GB" sz="2000" b="1" kern="0" dirty="0">
              <a:solidFill>
                <a:srgbClr val="DCA957"/>
              </a:solidFill>
              <a:latin typeface="Verdana" panose="020B0604030504040204" pitchFamily="34" charset="0"/>
              <a:ea typeface="Verdana" panose="020B0604030504040204" pitchFamily="34" charset="0"/>
              <a:cs typeface="Arial"/>
            </a:endParaRPr>
          </a:p>
          <a:p>
            <a:pPr lvl="0"/>
            <a:r>
              <a:rPr lang="en-GB" sz="1600" kern="0" dirty="0">
                <a:solidFill>
                  <a:sysClr val="windowText" lastClr="000000"/>
                </a:solidFill>
                <a:latin typeface="Verdana" panose="020B0604030504040204" pitchFamily="34" charset="0"/>
                <a:ea typeface="Verdana" panose="020B0604030504040204" pitchFamily="34" charset="0"/>
                <a:cs typeface="Tahoma" panose="020B0604030504040204" pitchFamily="34" charset="0"/>
              </a:rPr>
              <a:t>Proposed obligations assigned to different stakeholders: </a:t>
            </a:r>
          </a:p>
          <a:p>
            <a:pPr lvl="0" algn="ctr"/>
            <a:endParaRPr lang="en-GB" sz="2000"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lvl="0" algn="ctr"/>
            <a:endParaRPr lang="en-GB" sz="2000" kern="0" dirty="0">
              <a:solidFill>
                <a:sysClr val="windowText" lastClr="000000"/>
              </a:solidFill>
              <a:latin typeface="Tahoma" panose="020B0604030504040204" pitchFamily="34" charset="0"/>
              <a:ea typeface="Tahoma" panose="020B0604030504040204" pitchFamily="34" charset="0"/>
              <a:cs typeface="Tahoma" panose="020B0604030504040204" pitchFamily="34" charset="0"/>
            </a:endParaRPr>
          </a:p>
          <a:p>
            <a:pPr lvl="0" algn="ctr">
              <a:buClr>
                <a:srgbClr val="F79646">
                  <a:lumMod val="75000"/>
                </a:srgbClr>
              </a:buClr>
            </a:pPr>
            <a:endParaRPr lang="en-ZA"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42900" lvl="0" indent="-342900" algn="ctr">
              <a:buClr>
                <a:srgbClr val="F79646">
                  <a:lumMod val="75000"/>
                </a:srgbClr>
              </a:buClr>
              <a:buFont typeface="Arial" panose="020B0604020202020204" pitchFamily="34" charset="0"/>
              <a:buChar char="•"/>
            </a:pPr>
            <a:endParaRPr lang="en-ZA"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342900" lvl="0" indent="-342900" algn="ctr">
              <a:buClr>
                <a:srgbClr val="F79646">
                  <a:lumMod val="75000"/>
                </a:srgbClr>
              </a:buClr>
              <a:buFont typeface="Arial" panose="020B0604020202020204" pitchFamily="34" charset="0"/>
              <a:buChar char="•"/>
            </a:pPr>
            <a:endParaRPr lang="en-ZA"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marL="285750" lvl="0" indent="-285750" algn="ctr">
              <a:buClr>
                <a:srgbClr val="F79646">
                  <a:lumMod val="75000"/>
                </a:srgbClr>
              </a:buClr>
              <a:buFont typeface="Arial" panose="020B0604020202020204" pitchFamily="34" charset="0"/>
              <a:buChar char="•"/>
            </a:pPr>
            <a:endParaRPr lang="en-ZA"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ctr"/>
            <a:endParaRPr lang="en-GB" sz="1200" b="1" kern="0" dirty="0">
              <a:solidFill>
                <a:srgbClr val="DCA957"/>
              </a:solidFill>
              <a:latin typeface="Arial"/>
              <a:cs typeface="Arial"/>
            </a:endParaRPr>
          </a:p>
          <a:p>
            <a:pPr lvl="0" algn="ctr"/>
            <a:endParaRPr lang="en-GB" sz="2000" b="1" kern="0" dirty="0">
              <a:solidFill>
                <a:srgbClr val="DCA957"/>
              </a:solidFill>
              <a:latin typeface="Arial"/>
              <a:cs typeface="Arial"/>
            </a:endParaRPr>
          </a:p>
          <a:p>
            <a:pPr lvl="0" algn="ctr"/>
            <a:endParaRPr lang="en-ZA" sz="2000" b="1" kern="0" dirty="0">
              <a:solidFill>
                <a:srgbClr val="DCA957"/>
              </a:solidFill>
              <a:latin typeface="Arial"/>
              <a:cs typeface="Arial"/>
            </a:endParaRPr>
          </a:p>
        </p:txBody>
      </p:sp>
      <p:graphicFrame>
        <p:nvGraphicFramePr>
          <p:cNvPr id="5" name="Table 4">
            <a:extLst>
              <a:ext uri="{FF2B5EF4-FFF2-40B4-BE49-F238E27FC236}">
                <a16:creationId xmlns:a16="http://schemas.microsoft.com/office/drawing/2014/main" id="{A7BFB0AF-6A96-4DE9-B6D4-7C990E5DB92C}"/>
              </a:ext>
            </a:extLst>
          </p:cNvPr>
          <p:cNvGraphicFramePr>
            <a:graphicFrameLocks noGrp="1"/>
          </p:cNvGraphicFramePr>
          <p:nvPr>
            <p:extLst>
              <p:ext uri="{D42A27DB-BD31-4B8C-83A1-F6EECF244321}">
                <p14:modId xmlns:p14="http://schemas.microsoft.com/office/powerpoint/2010/main" val="1056543191"/>
              </p:ext>
            </p:extLst>
          </p:nvPr>
        </p:nvGraphicFramePr>
        <p:xfrm>
          <a:off x="139230" y="905154"/>
          <a:ext cx="6520637" cy="4780776"/>
        </p:xfrm>
        <a:graphic>
          <a:graphicData uri="http://schemas.openxmlformats.org/drawingml/2006/table">
            <a:tbl>
              <a:tblPr firstRow="1" bandRow="1">
                <a:tableStyleId>{5C22544A-7EE6-4342-B048-85BDC9FD1C3A}</a:tableStyleId>
              </a:tblPr>
              <a:tblGrid>
                <a:gridCol w="2052062">
                  <a:extLst>
                    <a:ext uri="{9D8B030D-6E8A-4147-A177-3AD203B41FA5}">
                      <a16:colId xmlns:a16="http://schemas.microsoft.com/office/drawing/2014/main" val="364362344"/>
                    </a:ext>
                  </a:extLst>
                </a:gridCol>
                <a:gridCol w="4468575">
                  <a:extLst>
                    <a:ext uri="{9D8B030D-6E8A-4147-A177-3AD203B41FA5}">
                      <a16:colId xmlns:a16="http://schemas.microsoft.com/office/drawing/2014/main" val="1522619291"/>
                    </a:ext>
                  </a:extLst>
                </a:gridCol>
              </a:tblGrid>
              <a:tr h="605048">
                <a:tc>
                  <a:txBody>
                    <a:bodyPr/>
                    <a:lstStyle/>
                    <a:p>
                      <a:pPr algn="ctr"/>
                      <a:r>
                        <a:rPr lang="en-GB" dirty="0">
                          <a:latin typeface="Verdana" panose="020B0604030504040204" pitchFamily="34" charset="0"/>
                          <a:ea typeface="Verdana" panose="020B0604030504040204" pitchFamily="34" charset="0"/>
                        </a:rPr>
                        <a:t>Stakeholder Category </a:t>
                      </a:r>
                      <a:endParaRPr lang="en-ZA" dirty="0">
                        <a:latin typeface="Verdana" panose="020B0604030504040204" pitchFamily="34" charset="0"/>
                        <a:ea typeface="Verdana" panose="020B0604030504040204" pitchFamily="34" charset="0"/>
                      </a:endParaRPr>
                    </a:p>
                  </a:txBody>
                  <a:tcPr>
                    <a:solidFill>
                      <a:schemeClr val="accent6">
                        <a:lumMod val="50000"/>
                      </a:schemeClr>
                    </a:solidFill>
                  </a:tcPr>
                </a:tc>
                <a:tc>
                  <a:txBody>
                    <a:bodyPr/>
                    <a:lstStyle/>
                    <a:p>
                      <a:pPr algn="ctr"/>
                      <a:r>
                        <a:rPr lang="en-GB" dirty="0">
                          <a:latin typeface="Verdana" panose="020B0604030504040204" pitchFamily="34" charset="0"/>
                          <a:ea typeface="Verdana" panose="020B0604030504040204" pitchFamily="34" charset="0"/>
                        </a:rPr>
                        <a:t>Responsibility </a:t>
                      </a:r>
                      <a:endParaRPr lang="en-ZA" dirty="0">
                        <a:latin typeface="Verdana" panose="020B0604030504040204" pitchFamily="34" charset="0"/>
                        <a:ea typeface="Verdana" panose="020B0604030504040204" pitchFamily="34" charset="0"/>
                      </a:endParaRPr>
                    </a:p>
                  </a:txBody>
                  <a:tcPr>
                    <a:solidFill>
                      <a:schemeClr val="accent6">
                        <a:lumMod val="50000"/>
                      </a:schemeClr>
                    </a:solidFill>
                  </a:tcPr>
                </a:tc>
                <a:extLst>
                  <a:ext uri="{0D108BD9-81ED-4DB2-BD59-A6C34878D82A}">
                    <a16:rowId xmlns:a16="http://schemas.microsoft.com/office/drawing/2014/main" val="145086121"/>
                  </a:ext>
                </a:extLst>
              </a:tr>
              <a:tr h="777918">
                <a:tc>
                  <a:txBody>
                    <a:bodyPr/>
                    <a:lstStyle/>
                    <a:p>
                      <a:r>
                        <a:rPr lang="en-GB" sz="1600" dirty="0">
                          <a:latin typeface="Verdana" panose="020B0604030504040204" pitchFamily="34" charset="0"/>
                          <a:ea typeface="Verdana" panose="020B0604030504040204" pitchFamily="34" charset="0"/>
                          <a:cs typeface="Tahoma" panose="020B0604030504040204" pitchFamily="34" charset="0"/>
                        </a:rPr>
                        <a:t>Accredited Training Centres</a:t>
                      </a:r>
                      <a:endParaRPr lang="en-ZA" sz="1600" dirty="0">
                        <a:latin typeface="Verdana" panose="020B0604030504040204" pitchFamily="34" charset="0"/>
                        <a:ea typeface="Verdana" panose="020B0604030504040204" pitchFamily="34" charset="0"/>
                        <a:cs typeface="Tahoma" panose="020B0604030504040204" pitchFamily="34" charset="0"/>
                      </a:endParaRPr>
                    </a:p>
                  </a:txBody>
                  <a:tcPr>
                    <a:solidFill>
                      <a:schemeClr val="accent6">
                        <a:lumMod val="60000"/>
                        <a:lumOff val="40000"/>
                      </a:schemeClr>
                    </a:solidFill>
                  </a:tcPr>
                </a:tc>
                <a:tc>
                  <a:txBody>
                    <a:bodyPr/>
                    <a:lstStyle/>
                    <a:p>
                      <a:r>
                        <a:rPr lang="en-GB" sz="1600" dirty="0">
                          <a:latin typeface="Verdana" panose="020B0604030504040204" pitchFamily="34" charset="0"/>
                          <a:ea typeface="Verdana" panose="020B0604030504040204" pitchFamily="34" charset="0"/>
                          <a:cs typeface="Tahoma" panose="020B0604030504040204" pitchFamily="34" charset="0"/>
                        </a:rPr>
                        <a:t>Enrolments</a:t>
                      </a:r>
                    </a:p>
                    <a:p>
                      <a:r>
                        <a:rPr lang="en-GB" sz="1600" dirty="0">
                          <a:latin typeface="Verdana" panose="020B0604030504040204" pitchFamily="34" charset="0"/>
                          <a:ea typeface="Verdana" panose="020B0604030504040204" pitchFamily="34" charset="0"/>
                          <a:cs typeface="Tahoma" panose="020B0604030504040204" pitchFamily="34" charset="0"/>
                        </a:rPr>
                        <a:t>Training</a:t>
                      </a:r>
                    </a:p>
                    <a:p>
                      <a:r>
                        <a:rPr lang="en-GB" sz="1600" dirty="0">
                          <a:latin typeface="Verdana" panose="020B0604030504040204" pitchFamily="34" charset="0"/>
                          <a:ea typeface="Verdana" panose="020B0604030504040204" pitchFamily="34" charset="0"/>
                          <a:cs typeface="Tahoma" panose="020B0604030504040204" pitchFamily="34" charset="0"/>
                        </a:rPr>
                        <a:t>Internal assessment and learner feedback </a:t>
                      </a:r>
                      <a:endParaRPr lang="en-ZA" sz="1600" dirty="0">
                        <a:latin typeface="Verdana" panose="020B0604030504040204" pitchFamily="34" charset="0"/>
                        <a:ea typeface="Verdana" panose="020B0604030504040204" pitchFamily="34" charset="0"/>
                        <a:cs typeface="Tahoma" panose="020B0604030504040204" pitchFamily="34" charset="0"/>
                      </a:endParaRPr>
                    </a:p>
                  </a:txBody>
                  <a:tcPr>
                    <a:solidFill>
                      <a:schemeClr val="accent6">
                        <a:lumMod val="60000"/>
                        <a:lumOff val="40000"/>
                      </a:schemeClr>
                    </a:solidFill>
                  </a:tcPr>
                </a:tc>
                <a:extLst>
                  <a:ext uri="{0D108BD9-81ED-4DB2-BD59-A6C34878D82A}">
                    <a16:rowId xmlns:a16="http://schemas.microsoft.com/office/drawing/2014/main" val="3714216957"/>
                  </a:ext>
                </a:extLst>
              </a:tr>
              <a:tr h="547424">
                <a:tc>
                  <a:txBody>
                    <a:bodyPr/>
                    <a:lstStyle/>
                    <a:p>
                      <a:r>
                        <a:rPr lang="en-GB" sz="1600" dirty="0">
                          <a:latin typeface="Verdana" panose="020B0604030504040204" pitchFamily="34" charset="0"/>
                          <a:ea typeface="Verdana" panose="020B0604030504040204" pitchFamily="34" charset="0"/>
                          <a:cs typeface="Tahoma" panose="020B0604030504040204" pitchFamily="34" charset="0"/>
                        </a:rPr>
                        <a:t>Assessment Centres </a:t>
                      </a:r>
                      <a:endParaRPr lang="en-ZA" sz="1600" dirty="0">
                        <a:latin typeface="Verdana" panose="020B0604030504040204" pitchFamily="34" charset="0"/>
                        <a:ea typeface="Verdana" panose="020B0604030504040204" pitchFamily="34" charset="0"/>
                        <a:cs typeface="Tahoma" panose="020B0604030504040204" pitchFamily="34" charset="0"/>
                      </a:endParaRPr>
                    </a:p>
                  </a:txBody>
                  <a:tcPr>
                    <a:solidFill>
                      <a:schemeClr val="accent6">
                        <a:lumMod val="60000"/>
                        <a:lumOff val="40000"/>
                      </a:schemeClr>
                    </a:solidFill>
                  </a:tcPr>
                </a:tc>
                <a:tc>
                  <a:txBody>
                    <a:bodyPr/>
                    <a:lstStyle/>
                    <a:p>
                      <a:r>
                        <a:rPr lang="en-GB" sz="1600" dirty="0">
                          <a:latin typeface="Verdana" panose="020B0604030504040204" pitchFamily="34" charset="0"/>
                          <a:ea typeface="Verdana" panose="020B0604030504040204" pitchFamily="34" charset="0"/>
                          <a:cs typeface="Tahoma" panose="020B0604030504040204" pitchFamily="34" charset="0"/>
                        </a:rPr>
                        <a:t>Resourced  Structure for IT infrastructure for digital assessment </a:t>
                      </a:r>
                      <a:endParaRPr lang="en-ZA" sz="1600" dirty="0">
                        <a:latin typeface="Verdana" panose="020B0604030504040204" pitchFamily="34" charset="0"/>
                        <a:ea typeface="Verdana" panose="020B0604030504040204" pitchFamily="34" charset="0"/>
                        <a:cs typeface="Tahoma" panose="020B0604030504040204" pitchFamily="34" charset="0"/>
                      </a:endParaRPr>
                    </a:p>
                  </a:txBody>
                  <a:tcPr>
                    <a:solidFill>
                      <a:schemeClr val="accent6">
                        <a:lumMod val="60000"/>
                        <a:lumOff val="40000"/>
                      </a:schemeClr>
                    </a:solidFill>
                  </a:tcPr>
                </a:tc>
                <a:extLst>
                  <a:ext uri="{0D108BD9-81ED-4DB2-BD59-A6C34878D82A}">
                    <a16:rowId xmlns:a16="http://schemas.microsoft.com/office/drawing/2014/main" val="4285567754"/>
                  </a:ext>
                </a:extLst>
              </a:tr>
              <a:tr h="361176">
                <a:tc>
                  <a:txBody>
                    <a:bodyPr/>
                    <a:lstStyle/>
                    <a:p>
                      <a:r>
                        <a:rPr lang="en-GB" sz="1600" dirty="0">
                          <a:latin typeface="Verdana" panose="020B0604030504040204" pitchFamily="34" charset="0"/>
                          <a:ea typeface="Verdana" panose="020B0604030504040204" pitchFamily="34" charset="0"/>
                          <a:cs typeface="Tahoma" panose="020B0604030504040204" pitchFamily="34" charset="0"/>
                        </a:rPr>
                        <a:t>Instructors </a:t>
                      </a:r>
                      <a:endParaRPr lang="en-ZA" sz="1600" dirty="0">
                        <a:latin typeface="Verdana" panose="020B0604030504040204" pitchFamily="34" charset="0"/>
                        <a:ea typeface="Verdana" panose="020B0604030504040204" pitchFamily="34" charset="0"/>
                        <a:cs typeface="Tahoma" panose="020B0604030504040204" pitchFamily="34" charset="0"/>
                      </a:endParaRPr>
                    </a:p>
                  </a:txBody>
                  <a:tcPr>
                    <a:solidFill>
                      <a:schemeClr val="accent6">
                        <a:lumMod val="60000"/>
                        <a:lumOff val="40000"/>
                      </a:schemeClr>
                    </a:solidFill>
                  </a:tcPr>
                </a:tc>
                <a:tc>
                  <a:txBody>
                    <a:bodyPr/>
                    <a:lstStyle/>
                    <a:p>
                      <a:r>
                        <a:rPr lang="en-GB" sz="1600" dirty="0">
                          <a:latin typeface="Verdana" panose="020B0604030504040204" pitchFamily="34" charset="0"/>
                          <a:ea typeface="Verdana" panose="020B0604030504040204" pitchFamily="34" charset="0"/>
                          <a:cs typeface="Tahoma" panose="020B0604030504040204" pitchFamily="34" charset="0"/>
                        </a:rPr>
                        <a:t>Assessing instructed courses</a:t>
                      </a:r>
                      <a:endParaRPr lang="en-ZA" sz="1600" dirty="0">
                        <a:latin typeface="Verdana" panose="020B0604030504040204" pitchFamily="34" charset="0"/>
                        <a:ea typeface="Verdana" panose="020B0604030504040204" pitchFamily="34" charset="0"/>
                        <a:cs typeface="Tahoma" panose="020B0604030504040204" pitchFamily="34" charset="0"/>
                      </a:endParaRPr>
                    </a:p>
                  </a:txBody>
                  <a:tcPr>
                    <a:solidFill>
                      <a:schemeClr val="accent6">
                        <a:lumMod val="60000"/>
                        <a:lumOff val="40000"/>
                      </a:schemeClr>
                    </a:solidFill>
                  </a:tcPr>
                </a:tc>
                <a:extLst>
                  <a:ext uri="{0D108BD9-81ED-4DB2-BD59-A6C34878D82A}">
                    <a16:rowId xmlns:a16="http://schemas.microsoft.com/office/drawing/2014/main" val="3625731648"/>
                  </a:ext>
                </a:extLst>
              </a:tr>
              <a:tr h="1238907">
                <a:tc>
                  <a:txBody>
                    <a:bodyPr/>
                    <a:lstStyle/>
                    <a:p>
                      <a:r>
                        <a:rPr lang="en-GB" sz="1600" dirty="0">
                          <a:latin typeface="Verdana" panose="020B0604030504040204" pitchFamily="34" charset="0"/>
                          <a:ea typeface="Verdana" panose="020B0604030504040204" pitchFamily="34" charset="0"/>
                          <a:cs typeface="Tahoma" panose="020B0604030504040204" pitchFamily="34" charset="0"/>
                        </a:rPr>
                        <a:t>PSiRA </a:t>
                      </a:r>
                      <a:endParaRPr lang="en-ZA" sz="1600" dirty="0">
                        <a:latin typeface="Verdana" panose="020B0604030504040204" pitchFamily="34" charset="0"/>
                        <a:ea typeface="Verdana" panose="020B0604030504040204" pitchFamily="34" charset="0"/>
                        <a:cs typeface="Tahoma" panose="020B0604030504040204" pitchFamily="34" charset="0"/>
                      </a:endParaRPr>
                    </a:p>
                  </a:txBody>
                  <a:tcPr>
                    <a:solidFill>
                      <a:schemeClr val="accent6">
                        <a:lumMod val="60000"/>
                        <a:lumOff val="40000"/>
                      </a:schemeClr>
                    </a:solidFill>
                  </a:tcPr>
                </a:tc>
                <a:tc>
                  <a:txBody>
                    <a:bodyPr/>
                    <a:lstStyle/>
                    <a:p>
                      <a:r>
                        <a:rPr lang="en-GB" sz="1600" dirty="0">
                          <a:latin typeface="Verdana" panose="020B0604030504040204" pitchFamily="34" charset="0"/>
                          <a:ea typeface="Verdana" panose="020B0604030504040204" pitchFamily="34" charset="0"/>
                          <a:cs typeface="Tahoma" panose="020B0604030504040204" pitchFamily="34" charset="0"/>
                        </a:rPr>
                        <a:t>Develop assessment questionnaires </a:t>
                      </a:r>
                    </a:p>
                    <a:p>
                      <a:r>
                        <a:rPr lang="en-GB" sz="1600" dirty="0">
                          <a:latin typeface="Verdana" panose="020B0604030504040204" pitchFamily="34" charset="0"/>
                          <a:ea typeface="Verdana" panose="020B0604030504040204" pitchFamily="34" charset="0"/>
                          <a:cs typeface="Tahoma" panose="020B0604030504040204" pitchFamily="34" charset="0"/>
                        </a:rPr>
                        <a:t>Create a Digital Platform for online assessments </a:t>
                      </a:r>
                    </a:p>
                    <a:p>
                      <a:r>
                        <a:rPr lang="en-GB" sz="1600" dirty="0">
                          <a:latin typeface="Verdana" panose="020B0604030504040204" pitchFamily="34" charset="0"/>
                          <a:ea typeface="Verdana" panose="020B0604030504040204" pitchFamily="34" charset="0"/>
                          <a:cs typeface="Tahoma" panose="020B0604030504040204" pitchFamily="34" charset="0"/>
                        </a:rPr>
                        <a:t>Issue and learner feedback </a:t>
                      </a:r>
                    </a:p>
                    <a:p>
                      <a:r>
                        <a:rPr lang="en-GB" sz="1600" dirty="0">
                          <a:latin typeface="Verdana" panose="020B0604030504040204" pitchFamily="34" charset="0"/>
                          <a:ea typeface="Verdana" panose="020B0604030504040204" pitchFamily="34" charset="0"/>
                          <a:cs typeface="Tahoma" panose="020B0604030504040204" pitchFamily="34" charset="0"/>
                        </a:rPr>
                        <a:t>Prosecute any irregularities </a:t>
                      </a:r>
                      <a:endParaRPr lang="en-ZA" sz="1600" dirty="0">
                        <a:latin typeface="Verdana" panose="020B0604030504040204" pitchFamily="34" charset="0"/>
                        <a:ea typeface="Verdana" panose="020B0604030504040204" pitchFamily="34" charset="0"/>
                        <a:cs typeface="Tahoma" panose="020B0604030504040204" pitchFamily="34" charset="0"/>
                      </a:endParaRPr>
                    </a:p>
                  </a:txBody>
                  <a:tcPr>
                    <a:solidFill>
                      <a:schemeClr val="accent6">
                        <a:lumMod val="60000"/>
                        <a:lumOff val="40000"/>
                      </a:schemeClr>
                    </a:solidFill>
                  </a:tcPr>
                </a:tc>
                <a:extLst>
                  <a:ext uri="{0D108BD9-81ED-4DB2-BD59-A6C34878D82A}">
                    <a16:rowId xmlns:a16="http://schemas.microsoft.com/office/drawing/2014/main" val="4079435885"/>
                  </a:ext>
                </a:extLst>
              </a:tr>
              <a:tr h="612903">
                <a:tc>
                  <a:txBody>
                    <a:bodyPr/>
                    <a:lstStyle/>
                    <a:p>
                      <a:r>
                        <a:rPr lang="en-GB" sz="1600" dirty="0">
                          <a:latin typeface="Verdana" panose="020B0604030504040204" pitchFamily="34" charset="0"/>
                          <a:ea typeface="Verdana" panose="020B0604030504040204" pitchFamily="34" charset="0"/>
                          <a:cs typeface="Tahoma" panose="020B0604030504040204" pitchFamily="34" charset="0"/>
                        </a:rPr>
                        <a:t>Learners </a:t>
                      </a:r>
                      <a:endParaRPr lang="en-ZA" sz="1600" dirty="0">
                        <a:latin typeface="Verdana" panose="020B0604030504040204" pitchFamily="34" charset="0"/>
                        <a:ea typeface="Verdana" panose="020B0604030504040204" pitchFamily="34" charset="0"/>
                        <a:cs typeface="Tahoma" panose="020B0604030504040204" pitchFamily="34" charset="0"/>
                      </a:endParaRPr>
                    </a:p>
                  </a:txBody>
                  <a:tcPr>
                    <a:solidFill>
                      <a:schemeClr val="accent6">
                        <a:lumMod val="60000"/>
                        <a:lumOff val="40000"/>
                      </a:schemeClr>
                    </a:solidFill>
                  </a:tcPr>
                </a:tc>
                <a:tc>
                  <a:txBody>
                    <a:bodyPr/>
                    <a:lstStyle/>
                    <a:p>
                      <a:r>
                        <a:rPr lang="en-GB" sz="1600" dirty="0">
                          <a:latin typeface="Verdana" panose="020B0604030504040204" pitchFamily="34" charset="0"/>
                          <a:ea typeface="Verdana" panose="020B0604030504040204" pitchFamily="34" charset="0"/>
                          <a:cs typeface="Tahoma" panose="020B0604030504040204" pitchFamily="34" charset="0"/>
                        </a:rPr>
                        <a:t>Register and attend courses </a:t>
                      </a:r>
                    </a:p>
                    <a:p>
                      <a:r>
                        <a:rPr lang="en-GB" sz="1600" dirty="0">
                          <a:latin typeface="Verdana" panose="020B0604030504040204" pitchFamily="34" charset="0"/>
                          <a:ea typeface="Verdana" panose="020B0604030504040204" pitchFamily="34" charset="0"/>
                          <a:cs typeface="Tahoma" panose="020B0604030504040204" pitchFamily="34" charset="0"/>
                        </a:rPr>
                        <a:t>Undergo assessments (Internal and External) </a:t>
                      </a:r>
                      <a:endParaRPr lang="en-ZA" sz="1600" dirty="0">
                        <a:latin typeface="Verdana" panose="020B0604030504040204" pitchFamily="34" charset="0"/>
                        <a:ea typeface="Verdana" panose="020B0604030504040204" pitchFamily="34" charset="0"/>
                        <a:cs typeface="Tahoma" panose="020B0604030504040204" pitchFamily="34" charset="0"/>
                      </a:endParaRPr>
                    </a:p>
                  </a:txBody>
                  <a:tcPr>
                    <a:solidFill>
                      <a:schemeClr val="accent6">
                        <a:lumMod val="60000"/>
                        <a:lumOff val="40000"/>
                      </a:schemeClr>
                    </a:solidFill>
                  </a:tcPr>
                </a:tc>
                <a:extLst>
                  <a:ext uri="{0D108BD9-81ED-4DB2-BD59-A6C34878D82A}">
                    <a16:rowId xmlns:a16="http://schemas.microsoft.com/office/drawing/2014/main" val="3698205933"/>
                  </a:ext>
                </a:extLst>
              </a:tr>
            </a:tbl>
          </a:graphicData>
        </a:graphic>
      </p:graphicFrame>
    </p:spTree>
    <p:extLst>
      <p:ext uri="{BB962C8B-B14F-4D97-AF65-F5344CB8AC3E}">
        <p14:creationId xmlns:p14="http://schemas.microsoft.com/office/powerpoint/2010/main" val="23674657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ject 5"/>
          <p:cNvSpPr txBox="1">
            <a:spLocks noGrp="1"/>
          </p:cNvSpPr>
          <p:nvPr>
            <p:ph type="title"/>
          </p:nvPr>
        </p:nvSpPr>
        <p:spPr>
          <a:xfrm>
            <a:off x="-152400" y="3974424"/>
            <a:ext cx="6263640" cy="1309333"/>
          </a:xfrm>
          <a:prstGeom prst="rect">
            <a:avLst/>
          </a:prstGeom>
        </p:spPr>
        <p:txBody>
          <a:bodyPr vert="horz" wrap="square" lIns="0" tIns="16510" rIns="0" bIns="0" rtlCol="0">
            <a:spAutoFit/>
          </a:bodyPr>
          <a:lstStyle/>
          <a:p>
            <a:pPr marL="12700" algn="ctr">
              <a:lnSpc>
                <a:spcPct val="100000"/>
              </a:lnSpc>
              <a:spcBef>
                <a:spcPts val="130"/>
              </a:spcBef>
            </a:pPr>
            <a:br>
              <a:rPr lang="en-ZA" sz="4800" spc="15" dirty="0"/>
            </a:br>
            <a:r>
              <a:rPr lang="en-ZA" sz="3600" spc="15" dirty="0">
                <a:solidFill>
                  <a:schemeClr val="bg1"/>
                </a:solidFill>
              </a:rPr>
              <a:t>AWARDING COMPTENCY</a:t>
            </a:r>
            <a:endParaRPr sz="3600" spc="15" dirty="0">
              <a:solidFill>
                <a:schemeClr val="bg1"/>
              </a:solidFill>
            </a:endParaRPr>
          </a:p>
        </p:txBody>
      </p:sp>
      <p:sp>
        <p:nvSpPr>
          <p:cNvPr id="2" name="TextBox 1">
            <a:extLst>
              <a:ext uri="{FF2B5EF4-FFF2-40B4-BE49-F238E27FC236}">
                <a16:creationId xmlns:a16="http://schemas.microsoft.com/office/drawing/2014/main" id="{985BB43E-73A1-4934-99C5-639E76D52FE2}"/>
              </a:ext>
            </a:extLst>
          </p:cNvPr>
          <p:cNvSpPr txBox="1"/>
          <p:nvPr/>
        </p:nvSpPr>
        <p:spPr>
          <a:xfrm>
            <a:off x="7315200" y="5029200"/>
            <a:ext cx="470000" cy="769441"/>
          </a:xfrm>
          <a:prstGeom prst="rect">
            <a:avLst/>
          </a:prstGeom>
          <a:noFill/>
        </p:spPr>
        <p:txBody>
          <a:bodyPr wrap="none" rtlCol="0">
            <a:spAutoFit/>
          </a:bodyPr>
          <a:lstStyle/>
          <a:p>
            <a:r>
              <a:rPr lang="en-ZA" sz="4400" b="1" dirty="0">
                <a:solidFill>
                  <a:schemeClr val="accent6">
                    <a:lumMod val="50000"/>
                  </a:schemeClr>
                </a:solidFill>
              </a:rPr>
              <a:t>3</a:t>
            </a:r>
          </a:p>
        </p:txBody>
      </p:sp>
    </p:spTree>
    <p:extLst>
      <p:ext uri="{BB962C8B-B14F-4D97-AF65-F5344CB8AC3E}">
        <p14:creationId xmlns:p14="http://schemas.microsoft.com/office/powerpoint/2010/main" val="2719053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object 43"/>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10" dirty="0"/>
              <a:t>Safer Homes </a:t>
            </a:r>
            <a:r>
              <a:rPr spc="5" dirty="0"/>
              <a:t>• </a:t>
            </a:r>
            <a:r>
              <a:rPr spc="10" dirty="0"/>
              <a:t>Safer </a:t>
            </a:r>
            <a:r>
              <a:rPr spc="5" dirty="0"/>
              <a:t>Businesses • </a:t>
            </a:r>
            <a:r>
              <a:rPr spc="10" dirty="0"/>
              <a:t>Safer</a:t>
            </a:r>
            <a:r>
              <a:rPr spc="30" dirty="0"/>
              <a:t> </a:t>
            </a:r>
            <a:r>
              <a:rPr spc="5" dirty="0"/>
              <a:t>Communities</a:t>
            </a:r>
          </a:p>
        </p:txBody>
      </p:sp>
      <p:grpSp>
        <p:nvGrpSpPr>
          <p:cNvPr id="7" name="object 7"/>
          <p:cNvGrpSpPr/>
          <p:nvPr/>
        </p:nvGrpSpPr>
        <p:grpSpPr>
          <a:xfrm>
            <a:off x="7852232" y="2297608"/>
            <a:ext cx="843280" cy="756920"/>
            <a:chOff x="7852232" y="2297608"/>
            <a:chExt cx="843280" cy="756920"/>
          </a:xfrm>
        </p:grpSpPr>
        <p:sp>
          <p:nvSpPr>
            <p:cNvPr id="8" name="object 8"/>
            <p:cNvSpPr/>
            <p:nvPr/>
          </p:nvSpPr>
          <p:spPr>
            <a:xfrm>
              <a:off x="8112747" y="2532405"/>
              <a:ext cx="356870" cy="309245"/>
            </a:xfrm>
            <a:custGeom>
              <a:avLst/>
              <a:gdLst/>
              <a:ahLst/>
              <a:cxnLst/>
              <a:rect l="l" t="t" r="r" b="b"/>
              <a:pathLst>
                <a:path w="356870" h="309244">
                  <a:moveTo>
                    <a:pt x="89395" y="0"/>
                  </a:moveTo>
                  <a:lnTo>
                    <a:pt x="0" y="154952"/>
                  </a:lnTo>
                  <a:lnTo>
                    <a:pt x="88201" y="307505"/>
                  </a:lnTo>
                  <a:lnTo>
                    <a:pt x="269366" y="308698"/>
                  </a:lnTo>
                  <a:lnTo>
                    <a:pt x="356374" y="153758"/>
                  </a:lnTo>
                  <a:lnTo>
                    <a:pt x="266979" y="2387"/>
                  </a:lnTo>
                  <a:lnTo>
                    <a:pt x="89395" y="0"/>
                  </a:lnTo>
                  <a:close/>
                </a:path>
              </a:pathLst>
            </a:custGeom>
            <a:ln w="3175">
              <a:solidFill>
                <a:srgbClr val="FFFFFF"/>
              </a:solidFill>
            </a:ln>
          </p:spPr>
          <p:txBody>
            <a:bodyPr wrap="square" lIns="0" tIns="0" rIns="0" bIns="0" rtlCol="0"/>
            <a:lstStyle/>
            <a:p>
              <a:endParaRPr/>
            </a:p>
          </p:txBody>
        </p:sp>
        <p:sp>
          <p:nvSpPr>
            <p:cNvPr id="9" name="object 9"/>
            <p:cNvSpPr/>
            <p:nvPr/>
          </p:nvSpPr>
          <p:spPr>
            <a:xfrm>
              <a:off x="7961896" y="2881592"/>
              <a:ext cx="190538" cy="165315"/>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8375523" y="2888755"/>
              <a:ext cx="190538" cy="165315"/>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8505964" y="2605824"/>
              <a:ext cx="188595" cy="163830"/>
            </a:xfrm>
            <a:custGeom>
              <a:avLst/>
              <a:gdLst/>
              <a:ahLst/>
              <a:cxnLst/>
              <a:rect l="l" t="t" r="r" b="b"/>
              <a:pathLst>
                <a:path w="188595" h="163830">
                  <a:moveTo>
                    <a:pt x="47294" y="0"/>
                  </a:moveTo>
                  <a:lnTo>
                    <a:pt x="0" y="81978"/>
                  </a:lnTo>
                  <a:lnTo>
                    <a:pt x="46672" y="162699"/>
                  </a:lnTo>
                  <a:lnTo>
                    <a:pt x="142519" y="163334"/>
                  </a:lnTo>
                  <a:lnTo>
                    <a:pt x="188556" y="81356"/>
                  </a:lnTo>
                  <a:lnTo>
                    <a:pt x="141262" y="1257"/>
                  </a:lnTo>
                  <a:lnTo>
                    <a:pt x="47294" y="0"/>
                  </a:lnTo>
                  <a:close/>
                </a:path>
              </a:pathLst>
            </a:custGeom>
            <a:ln w="3175">
              <a:solidFill>
                <a:srgbClr val="FFFFFF"/>
              </a:solidFill>
            </a:ln>
          </p:spPr>
          <p:txBody>
            <a:bodyPr wrap="square" lIns="0" tIns="0" rIns="0" bIns="0" rtlCol="0"/>
            <a:lstStyle/>
            <a:p>
              <a:endParaRPr/>
            </a:p>
          </p:txBody>
        </p:sp>
        <p:sp>
          <p:nvSpPr>
            <p:cNvPr id="12" name="object 12"/>
            <p:cNvSpPr/>
            <p:nvPr/>
          </p:nvSpPr>
          <p:spPr>
            <a:xfrm>
              <a:off x="8350008" y="2335454"/>
              <a:ext cx="190525" cy="165315"/>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7853222" y="2592235"/>
              <a:ext cx="188595" cy="163830"/>
            </a:xfrm>
            <a:custGeom>
              <a:avLst/>
              <a:gdLst/>
              <a:ahLst/>
              <a:cxnLst/>
              <a:rect l="l" t="t" r="r" b="b"/>
              <a:pathLst>
                <a:path w="188595" h="163830">
                  <a:moveTo>
                    <a:pt x="47294" y="0"/>
                  </a:moveTo>
                  <a:lnTo>
                    <a:pt x="0" y="81978"/>
                  </a:lnTo>
                  <a:lnTo>
                    <a:pt x="46659" y="162699"/>
                  </a:lnTo>
                  <a:lnTo>
                    <a:pt x="142519" y="163334"/>
                  </a:lnTo>
                  <a:lnTo>
                    <a:pt x="188556" y="81356"/>
                  </a:lnTo>
                  <a:lnTo>
                    <a:pt x="141262" y="1257"/>
                  </a:lnTo>
                  <a:lnTo>
                    <a:pt x="47294" y="0"/>
                  </a:lnTo>
                  <a:close/>
                </a:path>
              </a:pathLst>
            </a:custGeom>
            <a:ln w="3175">
              <a:solidFill>
                <a:srgbClr val="FFFFFF"/>
              </a:solidFill>
            </a:ln>
          </p:spPr>
          <p:txBody>
            <a:bodyPr wrap="square" lIns="0" tIns="0" rIns="0" bIns="0" rtlCol="0"/>
            <a:lstStyle/>
            <a:p>
              <a:endParaRPr/>
            </a:p>
          </p:txBody>
        </p:sp>
        <p:sp>
          <p:nvSpPr>
            <p:cNvPr id="14" name="object 14"/>
            <p:cNvSpPr/>
            <p:nvPr/>
          </p:nvSpPr>
          <p:spPr>
            <a:xfrm>
              <a:off x="8011795" y="2298598"/>
              <a:ext cx="188595" cy="163830"/>
            </a:xfrm>
            <a:custGeom>
              <a:avLst/>
              <a:gdLst/>
              <a:ahLst/>
              <a:cxnLst/>
              <a:rect l="l" t="t" r="r" b="b"/>
              <a:pathLst>
                <a:path w="188595" h="163830">
                  <a:moveTo>
                    <a:pt x="47307" y="0"/>
                  </a:moveTo>
                  <a:lnTo>
                    <a:pt x="0" y="81978"/>
                  </a:lnTo>
                  <a:lnTo>
                    <a:pt x="46672" y="162699"/>
                  </a:lnTo>
                  <a:lnTo>
                    <a:pt x="142532" y="163334"/>
                  </a:lnTo>
                  <a:lnTo>
                    <a:pt x="188556" y="81356"/>
                  </a:lnTo>
                  <a:lnTo>
                    <a:pt x="141262" y="1257"/>
                  </a:lnTo>
                  <a:lnTo>
                    <a:pt x="47307" y="0"/>
                  </a:lnTo>
                  <a:close/>
                </a:path>
              </a:pathLst>
            </a:custGeom>
            <a:ln w="3175">
              <a:solidFill>
                <a:srgbClr val="FFFFFF"/>
              </a:solidFill>
            </a:ln>
          </p:spPr>
          <p:txBody>
            <a:bodyPr wrap="square" lIns="0" tIns="0" rIns="0" bIns="0" rtlCol="0"/>
            <a:lstStyle/>
            <a:p>
              <a:endParaRPr/>
            </a:p>
          </p:txBody>
        </p:sp>
        <p:sp>
          <p:nvSpPr>
            <p:cNvPr id="15" name="object 15"/>
            <p:cNvSpPr/>
            <p:nvPr/>
          </p:nvSpPr>
          <p:spPr>
            <a:xfrm>
              <a:off x="8129562" y="2413000"/>
              <a:ext cx="62865" cy="101600"/>
            </a:xfrm>
            <a:custGeom>
              <a:avLst/>
              <a:gdLst/>
              <a:ahLst/>
              <a:cxnLst/>
              <a:rect l="l" t="t" r="r" b="b"/>
              <a:pathLst>
                <a:path w="62865" h="101600">
                  <a:moveTo>
                    <a:pt x="62369" y="101511"/>
                  </a:moveTo>
                  <a:lnTo>
                    <a:pt x="0" y="0"/>
                  </a:lnTo>
                </a:path>
              </a:pathLst>
            </a:custGeom>
            <a:ln w="3175">
              <a:solidFill>
                <a:srgbClr val="FFFFFF"/>
              </a:solidFill>
            </a:ln>
          </p:spPr>
          <p:txBody>
            <a:bodyPr wrap="square" lIns="0" tIns="0" rIns="0" bIns="0" rtlCol="0"/>
            <a:lstStyle/>
            <a:p>
              <a:endParaRPr/>
            </a:p>
          </p:txBody>
        </p:sp>
        <p:sp>
          <p:nvSpPr>
            <p:cNvPr id="16" name="object 16"/>
            <p:cNvSpPr/>
            <p:nvPr/>
          </p:nvSpPr>
          <p:spPr>
            <a:xfrm>
              <a:off x="7889862" y="2688171"/>
              <a:ext cx="196215" cy="0"/>
            </a:xfrm>
            <a:custGeom>
              <a:avLst/>
              <a:gdLst/>
              <a:ahLst/>
              <a:cxnLst/>
              <a:rect l="l" t="t" r="r" b="b"/>
              <a:pathLst>
                <a:path w="196215">
                  <a:moveTo>
                    <a:pt x="195668" y="0"/>
                  </a:moveTo>
                  <a:lnTo>
                    <a:pt x="0" y="0"/>
                  </a:lnTo>
                </a:path>
              </a:pathLst>
            </a:custGeom>
            <a:ln w="3175">
              <a:solidFill>
                <a:srgbClr val="FFFFFF"/>
              </a:solidFill>
            </a:ln>
          </p:spPr>
          <p:txBody>
            <a:bodyPr wrap="square" lIns="0" tIns="0" rIns="0" bIns="0" rtlCol="0"/>
            <a:lstStyle/>
            <a:p>
              <a:endParaRPr/>
            </a:p>
          </p:txBody>
        </p:sp>
        <p:sp>
          <p:nvSpPr>
            <p:cNvPr id="17" name="object 17"/>
            <p:cNvSpPr/>
            <p:nvPr/>
          </p:nvSpPr>
          <p:spPr>
            <a:xfrm>
              <a:off x="8204162" y="2849601"/>
              <a:ext cx="82550" cy="133350"/>
            </a:xfrm>
            <a:custGeom>
              <a:avLst/>
              <a:gdLst/>
              <a:ahLst/>
              <a:cxnLst/>
              <a:rect l="l" t="t" r="r" b="b"/>
              <a:pathLst>
                <a:path w="82550" h="133350">
                  <a:moveTo>
                    <a:pt x="0" y="0"/>
                  </a:moveTo>
                  <a:lnTo>
                    <a:pt x="81940" y="133299"/>
                  </a:lnTo>
                </a:path>
              </a:pathLst>
            </a:custGeom>
            <a:ln w="3175">
              <a:solidFill>
                <a:srgbClr val="FFFFFF"/>
              </a:solidFill>
            </a:ln>
          </p:spPr>
          <p:txBody>
            <a:bodyPr wrap="square" lIns="0" tIns="0" rIns="0" bIns="0" rtlCol="0"/>
            <a:lstStyle/>
            <a:p>
              <a:endParaRPr/>
            </a:p>
          </p:txBody>
        </p:sp>
        <p:sp>
          <p:nvSpPr>
            <p:cNvPr id="18" name="object 18"/>
            <p:cNvSpPr/>
            <p:nvPr/>
          </p:nvSpPr>
          <p:spPr>
            <a:xfrm>
              <a:off x="8479332" y="2545080"/>
              <a:ext cx="88265" cy="131445"/>
            </a:xfrm>
            <a:custGeom>
              <a:avLst/>
              <a:gdLst/>
              <a:ahLst/>
              <a:cxnLst/>
              <a:rect l="l" t="t" r="r" b="b"/>
              <a:pathLst>
                <a:path w="88265" h="131444">
                  <a:moveTo>
                    <a:pt x="0" y="130860"/>
                  </a:moveTo>
                  <a:lnTo>
                    <a:pt x="88049" y="0"/>
                  </a:lnTo>
                </a:path>
              </a:pathLst>
            </a:custGeom>
            <a:ln w="3175">
              <a:solidFill>
                <a:srgbClr val="FFFFFF"/>
              </a:solidFill>
            </a:ln>
          </p:spPr>
          <p:txBody>
            <a:bodyPr wrap="square" lIns="0" tIns="0" rIns="0" bIns="0" rtlCol="0"/>
            <a:lstStyle/>
            <a:p>
              <a:endParaRPr/>
            </a:p>
          </p:txBody>
        </p:sp>
      </p:grpSp>
      <p:grpSp>
        <p:nvGrpSpPr>
          <p:cNvPr id="19" name="object 19"/>
          <p:cNvGrpSpPr/>
          <p:nvPr/>
        </p:nvGrpSpPr>
        <p:grpSpPr>
          <a:xfrm>
            <a:off x="7862366" y="657669"/>
            <a:ext cx="843915" cy="756920"/>
            <a:chOff x="7862366" y="657669"/>
            <a:chExt cx="843915" cy="756920"/>
          </a:xfrm>
        </p:grpSpPr>
        <p:sp>
          <p:nvSpPr>
            <p:cNvPr id="20" name="object 20"/>
            <p:cNvSpPr/>
            <p:nvPr/>
          </p:nvSpPr>
          <p:spPr>
            <a:xfrm>
              <a:off x="8122894" y="892467"/>
              <a:ext cx="356870" cy="309245"/>
            </a:xfrm>
            <a:custGeom>
              <a:avLst/>
              <a:gdLst/>
              <a:ahLst/>
              <a:cxnLst/>
              <a:rect l="l" t="t" r="r" b="b"/>
              <a:pathLst>
                <a:path w="356870" h="309244">
                  <a:moveTo>
                    <a:pt x="89395" y="0"/>
                  </a:moveTo>
                  <a:lnTo>
                    <a:pt x="0" y="154940"/>
                  </a:lnTo>
                  <a:lnTo>
                    <a:pt x="88201" y="307505"/>
                  </a:lnTo>
                  <a:lnTo>
                    <a:pt x="269366" y="308698"/>
                  </a:lnTo>
                  <a:lnTo>
                    <a:pt x="356387" y="153746"/>
                  </a:lnTo>
                  <a:lnTo>
                    <a:pt x="266979" y="2387"/>
                  </a:lnTo>
                  <a:lnTo>
                    <a:pt x="89395" y="0"/>
                  </a:lnTo>
                  <a:close/>
                </a:path>
              </a:pathLst>
            </a:custGeom>
            <a:ln w="3175">
              <a:solidFill>
                <a:srgbClr val="FFFFFF"/>
              </a:solidFill>
            </a:ln>
          </p:spPr>
          <p:txBody>
            <a:bodyPr wrap="square" lIns="0" tIns="0" rIns="0" bIns="0" rtlCol="0"/>
            <a:lstStyle/>
            <a:p>
              <a:endParaRPr/>
            </a:p>
          </p:txBody>
        </p:sp>
        <p:sp>
          <p:nvSpPr>
            <p:cNvPr id="21" name="object 21"/>
            <p:cNvSpPr/>
            <p:nvPr/>
          </p:nvSpPr>
          <p:spPr>
            <a:xfrm>
              <a:off x="7972043" y="1241653"/>
              <a:ext cx="190538" cy="165315"/>
            </a:xfrm>
            <a:prstGeom prst="rect">
              <a:avLst/>
            </a:prstGeom>
            <a:blipFill>
              <a:blip r:embed="rId6" cstate="print"/>
              <a:stretch>
                <a:fillRect/>
              </a:stretch>
            </a:blipFill>
          </p:spPr>
          <p:txBody>
            <a:bodyPr wrap="square" lIns="0" tIns="0" rIns="0" bIns="0" rtlCol="0"/>
            <a:lstStyle/>
            <a:p>
              <a:endParaRPr/>
            </a:p>
          </p:txBody>
        </p:sp>
        <p:sp>
          <p:nvSpPr>
            <p:cNvPr id="22" name="object 22"/>
            <p:cNvSpPr/>
            <p:nvPr/>
          </p:nvSpPr>
          <p:spPr>
            <a:xfrm>
              <a:off x="8385682" y="1248829"/>
              <a:ext cx="190538" cy="165315"/>
            </a:xfrm>
            <a:prstGeom prst="rect">
              <a:avLst/>
            </a:prstGeom>
            <a:blipFill>
              <a:blip r:embed="rId7" cstate="print"/>
              <a:stretch>
                <a:fillRect/>
              </a:stretch>
            </a:blipFill>
          </p:spPr>
          <p:txBody>
            <a:bodyPr wrap="square" lIns="0" tIns="0" rIns="0" bIns="0" rtlCol="0"/>
            <a:lstStyle/>
            <a:p>
              <a:endParaRPr/>
            </a:p>
          </p:txBody>
        </p:sp>
        <p:sp>
          <p:nvSpPr>
            <p:cNvPr id="23" name="object 23"/>
            <p:cNvSpPr/>
            <p:nvPr/>
          </p:nvSpPr>
          <p:spPr>
            <a:xfrm>
              <a:off x="8516111" y="965898"/>
              <a:ext cx="188595" cy="163830"/>
            </a:xfrm>
            <a:custGeom>
              <a:avLst/>
              <a:gdLst/>
              <a:ahLst/>
              <a:cxnLst/>
              <a:rect l="l" t="t" r="r" b="b"/>
              <a:pathLst>
                <a:path w="188595" h="163830">
                  <a:moveTo>
                    <a:pt x="47294" y="0"/>
                  </a:moveTo>
                  <a:lnTo>
                    <a:pt x="0" y="81978"/>
                  </a:lnTo>
                  <a:lnTo>
                    <a:pt x="46659" y="162699"/>
                  </a:lnTo>
                  <a:lnTo>
                    <a:pt x="142519" y="163334"/>
                  </a:lnTo>
                  <a:lnTo>
                    <a:pt x="188556" y="81343"/>
                  </a:lnTo>
                  <a:lnTo>
                    <a:pt x="141262" y="1257"/>
                  </a:lnTo>
                  <a:lnTo>
                    <a:pt x="47294" y="0"/>
                  </a:lnTo>
                  <a:close/>
                </a:path>
              </a:pathLst>
            </a:custGeom>
            <a:ln w="3175">
              <a:solidFill>
                <a:srgbClr val="FFFFFF"/>
              </a:solidFill>
            </a:ln>
          </p:spPr>
          <p:txBody>
            <a:bodyPr wrap="square" lIns="0" tIns="0" rIns="0" bIns="0" rtlCol="0"/>
            <a:lstStyle/>
            <a:p>
              <a:endParaRPr/>
            </a:p>
          </p:txBody>
        </p:sp>
        <p:sp>
          <p:nvSpPr>
            <p:cNvPr id="24" name="object 24"/>
            <p:cNvSpPr/>
            <p:nvPr/>
          </p:nvSpPr>
          <p:spPr>
            <a:xfrm>
              <a:off x="8360143" y="695528"/>
              <a:ext cx="190538" cy="165315"/>
            </a:xfrm>
            <a:prstGeom prst="rect">
              <a:avLst/>
            </a:prstGeom>
            <a:blipFill>
              <a:blip r:embed="rId6" cstate="print"/>
              <a:stretch>
                <a:fillRect/>
              </a:stretch>
            </a:blipFill>
          </p:spPr>
          <p:txBody>
            <a:bodyPr wrap="square" lIns="0" tIns="0" rIns="0" bIns="0" rtlCol="0"/>
            <a:lstStyle/>
            <a:p>
              <a:endParaRPr/>
            </a:p>
          </p:txBody>
        </p:sp>
        <p:sp>
          <p:nvSpPr>
            <p:cNvPr id="25" name="object 25"/>
            <p:cNvSpPr/>
            <p:nvPr/>
          </p:nvSpPr>
          <p:spPr>
            <a:xfrm>
              <a:off x="7863357" y="952309"/>
              <a:ext cx="188595" cy="163830"/>
            </a:xfrm>
            <a:custGeom>
              <a:avLst/>
              <a:gdLst/>
              <a:ahLst/>
              <a:cxnLst/>
              <a:rect l="l" t="t" r="r" b="b"/>
              <a:pathLst>
                <a:path w="188595" h="163830">
                  <a:moveTo>
                    <a:pt x="47294" y="0"/>
                  </a:moveTo>
                  <a:lnTo>
                    <a:pt x="0" y="81978"/>
                  </a:lnTo>
                  <a:lnTo>
                    <a:pt x="46659" y="162699"/>
                  </a:lnTo>
                  <a:lnTo>
                    <a:pt x="142519" y="163334"/>
                  </a:lnTo>
                  <a:lnTo>
                    <a:pt x="188556" y="81343"/>
                  </a:lnTo>
                  <a:lnTo>
                    <a:pt x="141262" y="1257"/>
                  </a:lnTo>
                  <a:lnTo>
                    <a:pt x="47294" y="0"/>
                  </a:lnTo>
                  <a:close/>
                </a:path>
              </a:pathLst>
            </a:custGeom>
            <a:ln w="3175">
              <a:solidFill>
                <a:srgbClr val="FFFFFF"/>
              </a:solidFill>
            </a:ln>
          </p:spPr>
          <p:txBody>
            <a:bodyPr wrap="square" lIns="0" tIns="0" rIns="0" bIns="0" rtlCol="0"/>
            <a:lstStyle/>
            <a:p>
              <a:endParaRPr/>
            </a:p>
          </p:txBody>
        </p:sp>
        <p:sp>
          <p:nvSpPr>
            <p:cNvPr id="26" name="object 26"/>
            <p:cNvSpPr/>
            <p:nvPr/>
          </p:nvSpPr>
          <p:spPr>
            <a:xfrm>
              <a:off x="8021954" y="658660"/>
              <a:ext cx="188595" cy="163830"/>
            </a:xfrm>
            <a:custGeom>
              <a:avLst/>
              <a:gdLst/>
              <a:ahLst/>
              <a:cxnLst/>
              <a:rect l="l" t="t" r="r" b="b"/>
              <a:pathLst>
                <a:path w="188595" h="163830">
                  <a:moveTo>
                    <a:pt x="47294" y="0"/>
                  </a:moveTo>
                  <a:lnTo>
                    <a:pt x="0" y="81978"/>
                  </a:lnTo>
                  <a:lnTo>
                    <a:pt x="46659" y="162699"/>
                  </a:lnTo>
                  <a:lnTo>
                    <a:pt x="142519" y="163334"/>
                  </a:lnTo>
                  <a:lnTo>
                    <a:pt x="188556" y="81343"/>
                  </a:lnTo>
                  <a:lnTo>
                    <a:pt x="141262" y="1257"/>
                  </a:lnTo>
                  <a:lnTo>
                    <a:pt x="47294" y="0"/>
                  </a:lnTo>
                  <a:close/>
                </a:path>
              </a:pathLst>
            </a:custGeom>
            <a:ln w="3175">
              <a:solidFill>
                <a:srgbClr val="FFFFFF"/>
              </a:solidFill>
            </a:ln>
          </p:spPr>
          <p:txBody>
            <a:bodyPr wrap="square" lIns="0" tIns="0" rIns="0" bIns="0" rtlCol="0"/>
            <a:lstStyle/>
            <a:p>
              <a:endParaRPr/>
            </a:p>
          </p:txBody>
        </p:sp>
        <p:sp>
          <p:nvSpPr>
            <p:cNvPr id="27" name="object 27"/>
            <p:cNvSpPr/>
            <p:nvPr/>
          </p:nvSpPr>
          <p:spPr>
            <a:xfrm>
              <a:off x="8139696" y="773074"/>
              <a:ext cx="62865" cy="101600"/>
            </a:xfrm>
            <a:custGeom>
              <a:avLst/>
              <a:gdLst/>
              <a:ahLst/>
              <a:cxnLst/>
              <a:rect l="l" t="t" r="r" b="b"/>
              <a:pathLst>
                <a:path w="62865" h="101600">
                  <a:moveTo>
                    <a:pt x="62369" y="101511"/>
                  </a:moveTo>
                  <a:lnTo>
                    <a:pt x="0" y="0"/>
                  </a:lnTo>
                </a:path>
              </a:pathLst>
            </a:custGeom>
            <a:ln w="3175">
              <a:solidFill>
                <a:srgbClr val="FFFFFF"/>
              </a:solidFill>
            </a:ln>
          </p:spPr>
          <p:txBody>
            <a:bodyPr wrap="square" lIns="0" tIns="0" rIns="0" bIns="0" rtlCol="0"/>
            <a:lstStyle/>
            <a:p>
              <a:endParaRPr/>
            </a:p>
          </p:txBody>
        </p:sp>
        <p:sp>
          <p:nvSpPr>
            <p:cNvPr id="28" name="object 28"/>
            <p:cNvSpPr/>
            <p:nvPr/>
          </p:nvSpPr>
          <p:spPr>
            <a:xfrm>
              <a:off x="7899996" y="1048245"/>
              <a:ext cx="196215" cy="0"/>
            </a:xfrm>
            <a:custGeom>
              <a:avLst/>
              <a:gdLst/>
              <a:ahLst/>
              <a:cxnLst/>
              <a:rect l="l" t="t" r="r" b="b"/>
              <a:pathLst>
                <a:path w="196215">
                  <a:moveTo>
                    <a:pt x="195668" y="0"/>
                  </a:moveTo>
                  <a:lnTo>
                    <a:pt x="0" y="0"/>
                  </a:lnTo>
                </a:path>
              </a:pathLst>
            </a:custGeom>
            <a:ln w="3175">
              <a:solidFill>
                <a:srgbClr val="FFFFFF"/>
              </a:solidFill>
            </a:ln>
          </p:spPr>
          <p:txBody>
            <a:bodyPr wrap="square" lIns="0" tIns="0" rIns="0" bIns="0" rtlCol="0"/>
            <a:lstStyle/>
            <a:p>
              <a:endParaRPr/>
            </a:p>
          </p:txBody>
        </p:sp>
        <p:sp>
          <p:nvSpPr>
            <p:cNvPr id="29" name="object 29"/>
            <p:cNvSpPr/>
            <p:nvPr/>
          </p:nvSpPr>
          <p:spPr>
            <a:xfrm>
              <a:off x="8214296" y="1209675"/>
              <a:ext cx="82550" cy="133350"/>
            </a:xfrm>
            <a:custGeom>
              <a:avLst/>
              <a:gdLst/>
              <a:ahLst/>
              <a:cxnLst/>
              <a:rect l="l" t="t" r="r" b="b"/>
              <a:pathLst>
                <a:path w="82550" h="133350">
                  <a:moveTo>
                    <a:pt x="0" y="0"/>
                  </a:moveTo>
                  <a:lnTo>
                    <a:pt x="81940" y="133299"/>
                  </a:lnTo>
                </a:path>
              </a:pathLst>
            </a:custGeom>
            <a:ln w="3175">
              <a:solidFill>
                <a:srgbClr val="FFFFFF"/>
              </a:solidFill>
            </a:ln>
          </p:spPr>
          <p:txBody>
            <a:bodyPr wrap="square" lIns="0" tIns="0" rIns="0" bIns="0" rtlCol="0"/>
            <a:lstStyle/>
            <a:p>
              <a:endParaRPr/>
            </a:p>
          </p:txBody>
        </p:sp>
        <p:sp>
          <p:nvSpPr>
            <p:cNvPr id="30" name="object 30"/>
            <p:cNvSpPr/>
            <p:nvPr/>
          </p:nvSpPr>
          <p:spPr>
            <a:xfrm>
              <a:off x="8489454" y="905154"/>
              <a:ext cx="88265" cy="131445"/>
            </a:xfrm>
            <a:custGeom>
              <a:avLst/>
              <a:gdLst/>
              <a:ahLst/>
              <a:cxnLst/>
              <a:rect l="l" t="t" r="r" b="b"/>
              <a:pathLst>
                <a:path w="88265" h="131444">
                  <a:moveTo>
                    <a:pt x="0" y="130860"/>
                  </a:moveTo>
                  <a:lnTo>
                    <a:pt x="88061" y="0"/>
                  </a:lnTo>
                </a:path>
              </a:pathLst>
            </a:custGeom>
            <a:ln w="3175">
              <a:solidFill>
                <a:srgbClr val="FFFFFF"/>
              </a:solidFill>
            </a:ln>
          </p:spPr>
          <p:txBody>
            <a:bodyPr wrap="square" lIns="0" tIns="0" rIns="0" bIns="0" rtlCol="0"/>
            <a:lstStyle/>
            <a:p>
              <a:endParaRPr/>
            </a:p>
          </p:txBody>
        </p:sp>
      </p:grpSp>
      <p:sp>
        <p:nvSpPr>
          <p:cNvPr id="2" name="TextBox 1"/>
          <p:cNvSpPr txBox="1"/>
          <p:nvPr/>
        </p:nvSpPr>
        <p:spPr>
          <a:xfrm>
            <a:off x="304800" y="381000"/>
            <a:ext cx="6629400" cy="5105400"/>
          </a:xfrm>
          <a:prstGeom prst="rect">
            <a:avLst/>
          </a:prstGeom>
          <a:noFill/>
        </p:spPr>
        <p:txBody>
          <a:bodyPr wrap="square" rtlCol="0">
            <a:spAutoFit/>
          </a:bodyPr>
          <a:lstStyle/>
          <a:p>
            <a:endParaRPr lang="en-ZA" dirty="0"/>
          </a:p>
        </p:txBody>
      </p:sp>
      <p:sp>
        <p:nvSpPr>
          <p:cNvPr id="3" name="Rectangle 2">
            <a:extLst>
              <a:ext uri="{FF2B5EF4-FFF2-40B4-BE49-F238E27FC236}">
                <a16:creationId xmlns:a16="http://schemas.microsoft.com/office/drawing/2014/main" id="{0F8C5B32-D9F4-402E-B376-4DDA6CE9A62A}"/>
              </a:ext>
            </a:extLst>
          </p:cNvPr>
          <p:cNvSpPr/>
          <p:nvPr/>
        </p:nvSpPr>
        <p:spPr>
          <a:xfrm>
            <a:off x="0" y="11882"/>
            <a:ext cx="7086600" cy="5078313"/>
          </a:xfrm>
          <a:prstGeom prst="rect">
            <a:avLst/>
          </a:prstGeom>
        </p:spPr>
        <p:txBody>
          <a:bodyPr wrap="square">
            <a:spAutoFit/>
          </a:bodyPr>
          <a:lstStyle/>
          <a:p>
            <a:pPr lvl="0" algn="ctr"/>
            <a:r>
              <a:rPr lang="en-GB" sz="2000" b="1" kern="0" dirty="0">
                <a:solidFill>
                  <a:srgbClr val="DCA957"/>
                </a:solidFill>
                <a:latin typeface="Verdana" panose="020B0604030504040204" pitchFamily="34" charset="0"/>
                <a:ea typeface="Verdana" panose="020B0604030504040204" pitchFamily="34" charset="0"/>
                <a:cs typeface="Verdana" panose="020B0604030504040204" pitchFamily="34" charset="0"/>
              </a:rPr>
              <a:t>AWARDING COMPETENCY</a:t>
            </a:r>
          </a:p>
          <a:p>
            <a:pPr lvl="0" algn="ctr"/>
            <a:r>
              <a:rPr lang="en-GB" sz="2000" b="1" kern="0" dirty="0">
                <a:solidFill>
                  <a:srgbClr val="DCA957"/>
                </a:solidFill>
                <a:latin typeface="Verdana" panose="020B0604030504040204" pitchFamily="34" charset="0"/>
                <a:ea typeface="Verdana" panose="020B0604030504040204" pitchFamily="34" charset="0"/>
                <a:cs typeface="Verdana" panose="020B0604030504040204" pitchFamily="34" charset="0"/>
              </a:rPr>
              <a:t> </a:t>
            </a:r>
          </a:p>
          <a:p>
            <a:pPr lvl="0" algn="just"/>
            <a:endParaRPr lang="en-GB"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Wingdings" panose="05000000000000000000" pitchFamily="2" charset="2"/>
              <a:buChar char="Ø"/>
            </a:pPr>
            <a:r>
              <a:rPr lang="en-ZA" sz="1600" dirty="0">
                <a:solidFill>
                  <a:prstClr val="black"/>
                </a:solidFill>
                <a:latin typeface="Verdana" panose="020B0604030504040204" pitchFamily="34" charset="0"/>
                <a:ea typeface="Verdana" panose="020B0604030504040204" pitchFamily="34" charset="0"/>
                <a:cs typeface="Verdana" panose="020B0604030504040204" pitchFamily="34" charset="0"/>
              </a:rPr>
              <a:t>The pass mark for all assessments is 50%.</a:t>
            </a:r>
          </a:p>
          <a:p>
            <a:pPr lvl="0"/>
            <a:endParaRPr lang="en-ZA"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Wingdings" panose="05000000000000000000" pitchFamily="2" charset="2"/>
              <a:buChar char="Ø"/>
            </a:pPr>
            <a:r>
              <a:rPr lang="en-ZA" sz="1600" dirty="0">
                <a:solidFill>
                  <a:prstClr val="black"/>
                </a:solidFill>
                <a:latin typeface="Verdana" panose="020B0604030504040204" pitchFamily="34" charset="0"/>
                <a:ea typeface="Verdana" panose="020B0604030504040204" pitchFamily="34" charset="0"/>
                <a:cs typeface="Verdana" panose="020B0604030504040204" pitchFamily="34" charset="0"/>
              </a:rPr>
              <a:t>Re-assessment of learners with a scale below 50% will be granted two(2) attempts for re-assessment(s).</a:t>
            </a:r>
          </a:p>
          <a:p>
            <a:pPr lvl="0"/>
            <a:r>
              <a:rPr lang="en-ZA" sz="1600" dirty="0">
                <a:solidFill>
                  <a:prstClr val="black"/>
                </a:solidFill>
                <a:latin typeface="Verdana" panose="020B0604030504040204" pitchFamily="34" charset="0"/>
                <a:ea typeface="Verdana" panose="020B0604030504040204" pitchFamily="34" charset="0"/>
                <a:cs typeface="Verdana" panose="020B0604030504040204" pitchFamily="34" charset="0"/>
              </a:rPr>
              <a:t> </a:t>
            </a:r>
          </a:p>
          <a:p>
            <a:pPr marL="285750" lvl="0" indent="-285750">
              <a:buFont typeface="Wingdings" panose="05000000000000000000" pitchFamily="2" charset="2"/>
              <a:buChar char="Ø"/>
            </a:pPr>
            <a:r>
              <a:rPr lang="en-ZA" sz="1600" dirty="0">
                <a:solidFill>
                  <a:prstClr val="black"/>
                </a:solidFill>
                <a:latin typeface="Verdana" panose="020B0604030504040204" pitchFamily="34" charset="0"/>
                <a:ea typeface="Verdana" panose="020B0604030504040204" pitchFamily="34" charset="0"/>
                <a:cs typeface="Verdana" panose="020B0604030504040204" pitchFamily="34" charset="0"/>
              </a:rPr>
              <a:t>Qualifying learners should attain a scale of between 45%- 49%.</a:t>
            </a:r>
          </a:p>
          <a:p>
            <a:pPr lvl="0"/>
            <a:endParaRPr lang="en-ZA"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Wingdings" panose="05000000000000000000" pitchFamily="2" charset="2"/>
              <a:buChar char="Ø"/>
            </a:pPr>
            <a:r>
              <a:rPr lang="en-ZA" sz="1600" dirty="0">
                <a:solidFill>
                  <a:prstClr val="black"/>
                </a:solidFill>
                <a:latin typeface="Verdana" panose="020B0604030504040204" pitchFamily="34" charset="0"/>
                <a:ea typeface="Verdana" panose="020B0604030504040204" pitchFamily="34" charset="0"/>
                <a:cs typeface="Verdana" panose="020B0604030504040204" pitchFamily="34" charset="0"/>
              </a:rPr>
              <a:t>RPL candidates– those who attain 45%-49% shall undergo a gap training intervention in order to qualify for re-assessment.</a:t>
            </a:r>
          </a:p>
          <a:p>
            <a:pPr marL="285750" lvl="0" indent="-285750" algn="just">
              <a:buFont typeface="Wingdings" panose="05000000000000000000" pitchFamily="2" charset="2"/>
              <a:buChar char="Ø"/>
            </a:pPr>
            <a:endParaRPr lang="en-ZA"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Wingdings" panose="05000000000000000000" pitchFamily="2" charset="2"/>
              <a:buChar char="Ø"/>
            </a:pPr>
            <a:endParaRPr lang="en-ZA" dirty="0">
              <a:solidFill>
                <a:prstClr val="black"/>
              </a:solidFill>
            </a:endParaRPr>
          </a:p>
          <a:p>
            <a:pPr marL="285750" lvl="0" indent="-285750">
              <a:buFont typeface="Wingdings" panose="05000000000000000000" pitchFamily="2" charset="2"/>
              <a:buChar char="Ø"/>
            </a:pPr>
            <a:endParaRPr lang="en-ZA" dirty="0">
              <a:solidFill>
                <a:prstClr val="black"/>
              </a:solidFill>
            </a:endParaRPr>
          </a:p>
          <a:p>
            <a:pPr lvl="0">
              <a:buClr>
                <a:srgbClr val="F79646">
                  <a:lumMod val="75000"/>
                </a:srgbClr>
              </a:buClr>
            </a:pPr>
            <a:endParaRPr lang="en-ZA" sz="2000"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endParaRPr lang="en-GB" sz="1200" b="1" kern="0" dirty="0">
              <a:solidFill>
                <a:srgbClr val="DCA957"/>
              </a:solidFill>
              <a:latin typeface="Arial"/>
              <a:cs typeface="Arial"/>
            </a:endParaRPr>
          </a:p>
          <a:p>
            <a:pPr lvl="0"/>
            <a:endParaRPr lang="en-GB" sz="2000" b="1" kern="0" dirty="0">
              <a:solidFill>
                <a:srgbClr val="DCA957"/>
              </a:solidFill>
              <a:latin typeface="Arial"/>
              <a:cs typeface="Arial"/>
            </a:endParaRPr>
          </a:p>
          <a:p>
            <a:pPr lvl="0"/>
            <a:endParaRPr lang="en-ZA" sz="2000" b="1" kern="0" dirty="0">
              <a:solidFill>
                <a:srgbClr val="DCA957"/>
              </a:solidFill>
              <a:latin typeface="Arial"/>
              <a:cs typeface="Arial"/>
            </a:endParaRPr>
          </a:p>
        </p:txBody>
      </p:sp>
    </p:spTree>
    <p:extLst>
      <p:ext uri="{BB962C8B-B14F-4D97-AF65-F5344CB8AC3E}">
        <p14:creationId xmlns:p14="http://schemas.microsoft.com/office/powerpoint/2010/main" val="3716853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ject 5"/>
          <p:cNvSpPr txBox="1">
            <a:spLocks noGrp="1"/>
          </p:cNvSpPr>
          <p:nvPr>
            <p:ph type="title"/>
          </p:nvPr>
        </p:nvSpPr>
        <p:spPr>
          <a:xfrm>
            <a:off x="-152400" y="3974424"/>
            <a:ext cx="6263640" cy="1432443"/>
          </a:xfrm>
          <a:prstGeom prst="rect">
            <a:avLst/>
          </a:prstGeom>
        </p:spPr>
        <p:txBody>
          <a:bodyPr vert="horz" wrap="square" lIns="0" tIns="16510" rIns="0" bIns="0" rtlCol="0">
            <a:spAutoFit/>
          </a:bodyPr>
          <a:lstStyle/>
          <a:p>
            <a:pPr marL="12700" algn="ctr">
              <a:lnSpc>
                <a:spcPct val="100000"/>
              </a:lnSpc>
              <a:spcBef>
                <a:spcPts val="130"/>
              </a:spcBef>
            </a:pPr>
            <a:br>
              <a:rPr lang="en-ZA" sz="4800" spc="15" dirty="0"/>
            </a:br>
            <a:r>
              <a:rPr lang="en-ZA" sz="4400" spc="15" dirty="0">
                <a:solidFill>
                  <a:schemeClr val="bg1"/>
                </a:solidFill>
              </a:rPr>
              <a:t>IRREGULARITIES </a:t>
            </a:r>
            <a:endParaRPr sz="4400" spc="15" dirty="0">
              <a:solidFill>
                <a:schemeClr val="bg1"/>
              </a:solidFill>
            </a:endParaRPr>
          </a:p>
        </p:txBody>
      </p:sp>
      <p:sp>
        <p:nvSpPr>
          <p:cNvPr id="2" name="TextBox 1">
            <a:extLst>
              <a:ext uri="{FF2B5EF4-FFF2-40B4-BE49-F238E27FC236}">
                <a16:creationId xmlns:a16="http://schemas.microsoft.com/office/drawing/2014/main" id="{985BB43E-73A1-4934-99C5-639E76D52FE2}"/>
              </a:ext>
            </a:extLst>
          </p:cNvPr>
          <p:cNvSpPr txBox="1"/>
          <p:nvPr/>
        </p:nvSpPr>
        <p:spPr>
          <a:xfrm>
            <a:off x="7315200" y="5029200"/>
            <a:ext cx="470000" cy="769441"/>
          </a:xfrm>
          <a:prstGeom prst="rect">
            <a:avLst/>
          </a:prstGeom>
          <a:noFill/>
        </p:spPr>
        <p:txBody>
          <a:bodyPr wrap="none" rtlCol="0">
            <a:spAutoFit/>
          </a:bodyPr>
          <a:lstStyle/>
          <a:p>
            <a:r>
              <a:rPr lang="en-ZA" sz="4400" b="1" dirty="0">
                <a:solidFill>
                  <a:schemeClr val="accent6">
                    <a:lumMod val="50000"/>
                  </a:schemeClr>
                </a:solidFill>
              </a:rPr>
              <a:t>3</a:t>
            </a:r>
          </a:p>
        </p:txBody>
      </p:sp>
    </p:spTree>
    <p:extLst>
      <p:ext uri="{BB962C8B-B14F-4D97-AF65-F5344CB8AC3E}">
        <p14:creationId xmlns:p14="http://schemas.microsoft.com/office/powerpoint/2010/main" val="958162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object 43"/>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10" dirty="0"/>
              <a:t>Safer Homes </a:t>
            </a:r>
            <a:r>
              <a:rPr spc="5" dirty="0"/>
              <a:t>• </a:t>
            </a:r>
            <a:r>
              <a:rPr spc="10" dirty="0"/>
              <a:t>Safer </a:t>
            </a:r>
            <a:r>
              <a:rPr spc="5" dirty="0"/>
              <a:t>Businesses • </a:t>
            </a:r>
            <a:r>
              <a:rPr spc="10" dirty="0"/>
              <a:t>Safer</a:t>
            </a:r>
            <a:r>
              <a:rPr spc="30" dirty="0"/>
              <a:t> </a:t>
            </a:r>
            <a:r>
              <a:rPr spc="5" dirty="0"/>
              <a:t>Communities</a:t>
            </a:r>
          </a:p>
        </p:txBody>
      </p:sp>
      <p:grpSp>
        <p:nvGrpSpPr>
          <p:cNvPr id="7" name="object 7"/>
          <p:cNvGrpSpPr/>
          <p:nvPr/>
        </p:nvGrpSpPr>
        <p:grpSpPr>
          <a:xfrm>
            <a:off x="7852232" y="2297608"/>
            <a:ext cx="843280" cy="756920"/>
            <a:chOff x="7852232" y="2297608"/>
            <a:chExt cx="843280" cy="756920"/>
          </a:xfrm>
        </p:grpSpPr>
        <p:sp>
          <p:nvSpPr>
            <p:cNvPr id="8" name="object 8"/>
            <p:cNvSpPr/>
            <p:nvPr/>
          </p:nvSpPr>
          <p:spPr>
            <a:xfrm>
              <a:off x="8112747" y="2532405"/>
              <a:ext cx="356870" cy="309245"/>
            </a:xfrm>
            <a:custGeom>
              <a:avLst/>
              <a:gdLst/>
              <a:ahLst/>
              <a:cxnLst/>
              <a:rect l="l" t="t" r="r" b="b"/>
              <a:pathLst>
                <a:path w="356870" h="309244">
                  <a:moveTo>
                    <a:pt x="89395" y="0"/>
                  </a:moveTo>
                  <a:lnTo>
                    <a:pt x="0" y="154952"/>
                  </a:lnTo>
                  <a:lnTo>
                    <a:pt x="88201" y="307505"/>
                  </a:lnTo>
                  <a:lnTo>
                    <a:pt x="269366" y="308698"/>
                  </a:lnTo>
                  <a:lnTo>
                    <a:pt x="356374" y="153758"/>
                  </a:lnTo>
                  <a:lnTo>
                    <a:pt x="266979" y="2387"/>
                  </a:lnTo>
                  <a:lnTo>
                    <a:pt x="89395" y="0"/>
                  </a:lnTo>
                  <a:close/>
                </a:path>
              </a:pathLst>
            </a:custGeom>
            <a:ln w="3175">
              <a:solidFill>
                <a:srgbClr val="FFFFFF"/>
              </a:solidFill>
            </a:ln>
          </p:spPr>
          <p:txBody>
            <a:bodyPr wrap="square" lIns="0" tIns="0" rIns="0" bIns="0" rtlCol="0"/>
            <a:lstStyle/>
            <a:p>
              <a:endParaRPr/>
            </a:p>
          </p:txBody>
        </p:sp>
        <p:sp>
          <p:nvSpPr>
            <p:cNvPr id="9" name="object 9"/>
            <p:cNvSpPr/>
            <p:nvPr/>
          </p:nvSpPr>
          <p:spPr>
            <a:xfrm>
              <a:off x="7961896" y="2881592"/>
              <a:ext cx="190538" cy="165315"/>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8375523" y="2888755"/>
              <a:ext cx="190538" cy="165315"/>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8505964" y="2605824"/>
              <a:ext cx="188595" cy="163830"/>
            </a:xfrm>
            <a:custGeom>
              <a:avLst/>
              <a:gdLst/>
              <a:ahLst/>
              <a:cxnLst/>
              <a:rect l="l" t="t" r="r" b="b"/>
              <a:pathLst>
                <a:path w="188595" h="163830">
                  <a:moveTo>
                    <a:pt x="47294" y="0"/>
                  </a:moveTo>
                  <a:lnTo>
                    <a:pt x="0" y="81978"/>
                  </a:lnTo>
                  <a:lnTo>
                    <a:pt x="46672" y="162699"/>
                  </a:lnTo>
                  <a:lnTo>
                    <a:pt x="142519" y="163334"/>
                  </a:lnTo>
                  <a:lnTo>
                    <a:pt x="188556" y="81356"/>
                  </a:lnTo>
                  <a:lnTo>
                    <a:pt x="141262" y="1257"/>
                  </a:lnTo>
                  <a:lnTo>
                    <a:pt x="47294" y="0"/>
                  </a:lnTo>
                  <a:close/>
                </a:path>
              </a:pathLst>
            </a:custGeom>
            <a:ln w="3175">
              <a:solidFill>
                <a:srgbClr val="FFFFFF"/>
              </a:solidFill>
            </a:ln>
          </p:spPr>
          <p:txBody>
            <a:bodyPr wrap="square" lIns="0" tIns="0" rIns="0" bIns="0" rtlCol="0"/>
            <a:lstStyle/>
            <a:p>
              <a:endParaRPr/>
            </a:p>
          </p:txBody>
        </p:sp>
        <p:sp>
          <p:nvSpPr>
            <p:cNvPr id="12" name="object 12"/>
            <p:cNvSpPr/>
            <p:nvPr/>
          </p:nvSpPr>
          <p:spPr>
            <a:xfrm>
              <a:off x="8350008" y="2335454"/>
              <a:ext cx="190525" cy="165315"/>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7853222" y="2592235"/>
              <a:ext cx="188595" cy="163830"/>
            </a:xfrm>
            <a:custGeom>
              <a:avLst/>
              <a:gdLst/>
              <a:ahLst/>
              <a:cxnLst/>
              <a:rect l="l" t="t" r="r" b="b"/>
              <a:pathLst>
                <a:path w="188595" h="163830">
                  <a:moveTo>
                    <a:pt x="47294" y="0"/>
                  </a:moveTo>
                  <a:lnTo>
                    <a:pt x="0" y="81978"/>
                  </a:lnTo>
                  <a:lnTo>
                    <a:pt x="46659" y="162699"/>
                  </a:lnTo>
                  <a:lnTo>
                    <a:pt x="142519" y="163334"/>
                  </a:lnTo>
                  <a:lnTo>
                    <a:pt x="188556" y="81356"/>
                  </a:lnTo>
                  <a:lnTo>
                    <a:pt x="141262" y="1257"/>
                  </a:lnTo>
                  <a:lnTo>
                    <a:pt x="47294" y="0"/>
                  </a:lnTo>
                  <a:close/>
                </a:path>
              </a:pathLst>
            </a:custGeom>
            <a:ln w="3175">
              <a:solidFill>
                <a:srgbClr val="FFFFFF"/>
              </a:solidFill>
            </a:ln>
          </p:spPr>
          <p:txBody>
            <a:bodyPr wrap="square" lIns="0" tIns="0" rIns="0" bIns="0" rtlCol="0"/>
            <a:lstStyle/>
            <a:p>
              <a:endParaRPr/>
            </a:p>
          </p:txBody>
        </p:sp>
        <p:sp>
          <p:nvSpPr>
            <p:cNvPr id="14" name="object 14"/>
            <p:cNvSpPr/>
            <p:nvPr/>
          </p:nvSpPr>
          <p:spPr>
            <a:xfrm>
              <a:off x="8011795" y="2298598"/>
              <a:ext cx="188595" cy="163830"/>
            </a:xfrm>
            <a:custGeom>
              <a:avLst/>
              <a:gdLst/>
              <a:ahLst/>
              <a:cxnLst/>
              <a:rect l="l" t="t" r="r" b="b"/>
              <a:pathLst>
                <a:path w="188595" h="163830">
                  <a:moveTo>
                    <a:pt x="47307" y="0"/>
                  </a:moveTo>
                  <a:lnTo>
                    <a:pt x="0" y="81978"/>
                  </a:lnTo>
                  <a:lnTo>
                    <a:pt x="46672" y="162699"/>
                  </a:lnTo>
                  <a:lnTo>
                    <a:pt x="142532" y="163334"/>
                  </a:lnTo>
                  <a:lnTo>
                    <a:pt x="188556" y="81356"/>
                  </a:lnTo>
                  <a:lnTo>
                    <a:pt x="141262" y="1257"/>
                  </a:lnTo>
                  <a:lnTo>
                    <a:pt x="47307" y="0"/>
                  </a:lnTo>
                  <a:close/>
                </a:path>
              </a:pathLst>
            </a:custGeom>
            <a:ln w="3175">
              <a:solidFill>
                <a:srgbClr val="FFFFFF"/>
              </a:solidFill>
            </a:ln>
          </p:spPr>
          <p:txBody>
            <a:bodyPr wrap="square" lIns="0" tIns="0" rIns="0" bIns="0" rtlCol="0"/>
            <a:lstStyle/>
            <a:p>
              <a:endParaRPr/>
            </a:p>
          </p:txBody>
        </p:sp>
        <p:sp>
          <p:nvSpPr>
            <p:cNvPr id="15" name="object 15"/>
            <p:cNvSpPr/>
            <p:nvPr/>
          </p:nvSpPr>
          <p:spPr>
            <a:xfrm>
              <a:off x="8129562" y="2413000"/>
              <a:ext cx="62865" cy="101600"/>
            </a:xfrm>
            <a:custGeom>
              <a:avLst/>
              <a:gdLst/>
              <a:ahLst/>
              <a:cxnLst/>
              <a:rect l="l" t="t" r="r" b="b"/>
              <a:pathLst>
                <a:path w="62865" h="101600">
                  <a:moveTo>
                    <a:pt x="62369" y="101511"/>
                  </a:moveTo>
                  <a:lnTo>
                    <a:pt x="0" y="0"/>
                  </a:lnTo>
                </a:path>
              </a:pathLst>
            </a:custGeom>
            <a:ln w="3175">
              <a:solidFill>
                <a:srgbClr val="FFFFFF"/>
              </a:solidFill>
            </a:ln>
          </p:spPr>
          <p:txBody>
            <a:bodyPr wrap="square" lIns="0" tIns="0" rIns="0" bIns="0" rtlCol="0"/>
            <a:lstStyle/>
            <a:p>
              <a:endParaRPr/>
            </a:p>
          </p:txBody>
        </p:sp>
        <p:sp>
          <p:nvSpPr>
            <p:cNvPr id="16" name="object 16"/>
            <p:cNvSpPr/>
            <p:nvPr/>
          </p:nvSpPr>
          <p:spPr>
            <a:xfrm>
              <a:off x="7889862" y="2688171"/>
              <a:ext cx="196215" cy="0"/>
            </a:xfrm>
            <a:custGeom>
              <a:avLst/>
              <a:gdLst/>
              <a:ahLst/>
              <a:cxnLst/>
              <a:rect l="l" t="t" r="r" b="b"/>
              <a:pathLst>
                <a:path w="196215">
                  <a:moveTo>
                    <a:pt x="195668" y="0"/>
                  </a:moveTo>
                  <a:lnTo>
                    <a:pt x="0" y="0"/>
                  </a:lnTo>
                </a:path>
              </a:pathLst>
            </a:custGeom>
            <a:ln w="3175">
              <a:solidFill>
                <a:srgbClr val="FFFFFF"/>
              </a:solidFill>
            </a:ln>
          </p:spPr>
          <p:txBody>
            <a:bodyPr wrap="square" lIns="0" tIns="0" rIns="0" bIns="0" rtlCol="0"/>
            <a:lstStyle/>
            <a:p>
              <a:endParaRPr/>
            </a:p>
          </p:txBody>
        </p:sp>
        <p:sp>
          <p:nvSpPr>
            <p:cNvPr id="17" name="object 17"/>
            <p:cNvSpPr/>
            <p:nvPr/>
          </p:nvSpPr>
          <p:spPr>
            <a:xfrm>
              <a:off x="8204162" y="2849601"/>
              <a:ext cx="82550" cy="133350"/>
            </a:xfrm>
            <a:custGeom>
              <a:avLst/>
              <a:gdLst/>
              <a:ahLst/>
              <a:cxnLst/>
              <a:rect l="l" t="t" r="r" b="b"/>
              <a:pathLst>
                <a:path w="82550" h="133350">
                  <a:moveTo>
                    <a:pt x="0" y="0"/>
                  </a:moveTo>
                  <a:lnTo>
                    <a:pt x="81940" y="133299"/>
                  </a:lnTo>
                </a:path>
              </a:pathLst>
            </a:custGeom>
            <a:ln w="3175">
              <a:solidFill>
                <a:srgbClr val="FFFFFF"/>
              </a:solidFill>
            </a:ln>
          </p:spPr>
          <p:txBody>
            <a:bodyPr wrap="square" lIns="0" tIns="0" rIns="0" bIns="0" rtlCol="0"/>
            <a:lstStyle/>
            <a:p>
              <a:endParaRPr/>
            </a:p>
          </p:txBody>
        </p:sp>
        <p:sp>
          <p:nvSpPr>
            <p:cNvPr id="18" name="object 18"/>
            <p:cNvSpPr/>
            <p:nvPr/>
          </p:nvSpPr>
          <p:spPr>
            <a:xfrm>
              <a:off x="8479332" y="2545080"/>
              <a:ext cx="88265" cy="131445"/>
            </a:xfrm>
            <a:custGeom>
              <a:avLst/>
              <a:gdLst/>
              <a:ahLst/>
              <a:cxnLst/>
              <a:rect l="l" t="t" r="r" b="b"/>
              <a:pathLst>
                <a:path w="88265" h="131444">
                  <a:moveTo>
                    <a:pt x="0" y="130860"/>
                  </a:moveTo>
                  <a:lnTo>
                    <a:pt x="88049" y="0"/>
                  </a:lnTo>
                </a:path>
              </a:pathLst>
            </a:custGeom>
            <a:ln w="3175">
              <a:solidFill>
                <a:srgbClr val="FFFFFF"/>
              </a:solidFill>
            </a:ln>
          </p:spPr>
          <p:txBody>
            <a:bodyPr wrap="square" lIns="0" tIns="0" rIns="0" bIns="0" rtlCol="0"/>
            <a:lstStyle/>
            <a:p>
              <a:endParaRPr/>
            </a:p>
          </p:txBody>
        </p:sp>
      </p:grpSp>
      <p:grpSp>
        <p:nvGrpSpPr>
          <p:cNvPr id="19" name="object 19"/>
          <p:cNvGrpSpPr/>
          <p:nvPr/>
        </p:nvGrpSpPr>
        <p:grpSpPr>
          <a:xfrm>
            <a:off x="7862366" y="657669"/>
            <a:ext cx="843915" cy="756920"/>
            <a:chOff x="7862366" y="657669"/>
            <a:chExt cx="843915" cy="756920"/>
          </a:xfrm>
        </p:grpSpPr>
        <p:sp>
          <p:nvSpPr>
            <p:cNvPr id="20" name="object 20"/>
            <p:cNvSpPr/>
            <p:nvPr/>
          </p:nvSpPr>
          <p:spPr>
            <a:xfrm>
              <a:off x="8122894" y="892467"/>
              <a:ext cx="356870" cy="309245"/>
            </a:xfrm>
            <a:custGeom>
              <a:avLst/>
              <a:gdLst/>
              <a:ahLst/>
              <a:cxnLst/>
              <a:rect l="l" t="t" r="r" b="b"/>
              <a:pathLst>
                <a:path w="356870" h="309244">
                  <a:moveTo>
                    <a:pt x="89395" y="0"/>
                  </a:moveTo>
                  <a:lnTo>
                    <a:pt x="0" y="154940"/>
                  </a:lnTo>
                  <a:lnTo>
                    <a:pt x="88201" y="307505"/>
                  </a:lnTo>
                  <a:lnTo>
                    <a:pt x="269366" y="308698"/>
                  </a:lnTo>
                  <a:lnTo>
                    <a:pt x="356387" y="153746"/>
                  </a:lnTo>
                  <a:lnTo>
                    <a:pt x="266979" y="2387"/>
                  </a:lnTo>
                  <a:lnTo>
                    <a:pt x="89395" y="0"/>
                  </a:lnTo>
                  <a:close/>
                </a:path>
              </a:pathLst>
            </a:custGeom>
            <a:ln w="3175">
              <a:solidFill>
                <a:srgbClr val="FFFFFF"/>
              </a:solidFill>
            </a:ln>
          </p:spPr>
          <p:txBody>
            <a:bodyPr wrap="square" lIns="0" tIns="0" rIns="0" bIns="0" rtlCol="0"/>
            <a:lstStyle/>
            <a:p>
              <a:endParaRPr/>
            </a:p>
          </p:txBody>
        </p:sp>
        <p:sp>
          <p:nvSpPr>
            <p:cNvPr id="21" name="object 21"/>
            <p:cNvSpPr/>
            <p:nvPr/>
          </p:nvSpPr>
          <p:spPr>
            <a:xfrm>
              <a:off x="7972043" y="1241653"/>
              <a:ext cx="190538" cy="165315"/>
            </a:xfrm>
            <a:prstGeom prst="rect">
              <a:avLst/>
            </a:prstGeom>
            <a:blipFill>
              <a:blip r:embed="rId6" cstate="print"/>
              <a:stretch>
                <a:fillRect/>
              </a:stretch>
            </a:blipFill>
          </p:spPr>
          <p:txBody>
            <a:bodyPr wrap="square" lIns="0" tIns="0" rIns="0" bIns="0" rtlCol="0"/>
            <a:lstStyle/>
            <a:p>
              <a:endParaRPr/>
            </a:p>
          </p:txBody>
        </p:sp>
        <p:sp>
          <p:nvSpPr>
            <p:cNvPr id="22" name="object 22"/>
            <p:cNvSpPr/>
            <p:nvPr/>
          </p:nvSpPr>
          <p:spPr>
            <a:xfrm>
              <a:off x="8385682" y="1248829"/>
              <a:ext cx="190538" cy="165315"/>
            </a:xfrm>
            <a:prstGeom prst="rect">
              <a:avLst/>
            </a:prstGeom>
            <a:blipFill>
              <a:blip r:embed="rId7" cstate="print"/>
              <a:stretch>
                <a:fillRect/>
              </a:stretch>
            </a:blipFill>
          </p:spPr>
          <p:txBody>
            <a:bodyPr wrap="square" lIns="0" tIns="0" rIns="0" bIns="0" rtlCol="0"/>
            <a:lstStyle/>
            <a:p>
              <a:endParaRPr/>
            </a:p>
          </p:txBody>
        </p:sp>
        <p:sp>
          <p:nvSpPr>
            <p:cNvPr id="23" name="object 23"/>
            <p:cNvSpPr/>
            <p:nvPr/>
          </p:nvSpPr>
          <p:spPr>
            <a:xfrm>
              <a:off x="8516111" y="965898"/>
              <a:ext cx="188595" cy="163830"/>
            </a:xfrm>
            <a:custGeom>
              <a:avLst/>
              <a:gdLst/>
              <a:ahLst/>
              <a:cxnLst/>
              <a:rect l="l" t="t" r="r" b="b"/>
              <a:pathLst>
                <a:path w="188595" h="163830">
                  <a:moveTo>
                    <a:pt x="47294" y="0"/>
                  </a:moveTo>
                  <a:lnTo>
                    <a:pt x="0" y="81978"/>
                  </a:lnTo>
                  <a:lnTo>
                    <a:pt x="46659" y="162699"/>
                  </a:lnTo>
                  <a:lnTo>
                    <a:pt x="142519" y="163334"/>
                  </a:lnTo>
                  <a:lnTo>
                    <a:pt x="188556" y="81343"/>
                  </a:lnTo>
                  <a:lnTo>
                    <a:pt x="141262" y="1257"/>
                  </a:lnTo>
                  <a:lnTo>
                    <a:pt x="47294" y="0"/>
                  </a:lnTo>
                  <a:close/>
                </a:path>
              </a:pathLst>
            </a:custGeom>
            <a:ln w="3175">
              <a:solidFill>
                <a:srgbClr val="FFFFFF"/>
              </a:solidFill>
            </a:ln>
          </p:spPr>
          <p:txBody>
            <a:bodyPr wrap="square" lIns="0" tIns="0" rIns="0" bIns="0" rtlCol="0"/>
            <a:lstStyle/>
            <a:p>
              <a:endParaRPr/>
            </a:p>
          </p:txBody>
        </p:sp>
        <p:sp>
          <p:nvSpPr>
            <p:cNvPr id="24" name="object 24"/>
            <p:cNvSpPr/>
            <p:nvPr/>
          </p:nvSpPr>
          <p:spPr>
            <a:xfrm>
              <a:off x="8360143" y="695528"/>
              <a:ext cx="190538" cy="165315"/>
            </a:xfrm>
            <a:prstGeom prst="rect">
              <a:avLst/>
            </a:prstGeom>
            <a:blipFill>
              <a:blip r:embed="rId6" cstate="print"/>
              <a:stretch>
                <a:fillRect/>
              </a:stretch>
            </a:blipFill>
          </p:spPr>
          <p:txBody>
            <a:bodyPr wrap="square" lIns="0" tIns="0" rIns="0" bIns="0" rtlCol="0"/>
            <a:lstStyle/>
            <a:p>
              <a:endParaRPr/>
            </a:p>
          </p:txBody>
        </p:sp>
        <p:sp>
          <p:nvSpPr>
            <p:cNvPr id="25" name="object 25"/>
            <p:cNvSpPr/>
            <p:nvPr/>
          </p:nvSpPr>
          <p:spPr>
            <a:xfrm>
              <a:off x="7863357" y="952309"/>
              <a:ext cx="188595" cy="163830"/>
            </a:xfrm>
            <a:custGeom>
              <a:avLst/>
              <a:gdLst/>
              <a:ahLst/>
              <a:cxnLst/>
              <a:rect l="l" t="t" r="r" b="b"/>
              <a:pathLst>
                <a:path w="188595" h="163830">
                  <a:moveTo>
                    <a:pt x="47294" y="0"/>
                  </a:moveTo>
                  <a:lnTo>
                    <a:pt x="0" y="81978"/>
                  </a:lnTo>
                  <a:lnTo>
                    <a:pt x="46659" y="162699"/>
                  </a:lnTo>
                  <a:lnTo>
                    <a:pt x="142519" y="163334"/>
                  </a:lnTo>
                  <a:lnTo>
                    <a:pt x="188556" y="81343"/>
                  </a:lnTo>
                  <a:lnTo>
                    <a:pt x="141262" y="1257"/>
                  </a:lnTo>
                  <a:lnTo>
                    <a:pt x="47294" y="0"/>
                  </a:lnTo>
                  <a:close/>
                </a:path>
              </a:pathLst>
            </a:custGeom>
            <a:ln w="3175">
              <a:solidFill>
                <a:srgbClr val="FFFFFF"/>
              </a:solidFill>
            </a:ln>
          </p:spPr>
          <p:txBody>
            <a:bodyPr wrap="square" lIns="0" tIns="0" rIns="0" bIns="0" rtlCol="0"/>
            <a:lstStyle/>
            <a:p>
              <a:endParaRPr/>
            </a:p>
          </p:txBody>
        </p:sp>
        <p:sp>
          <p:nvSpPr>
            <p:cNvPr id="26" name="object 26"/>
            <p:cNvSpPr/>
            <p:nvPr/>
          </p:nvSpPr>
          <p:spPr>
            <a:xfrm>
              <a:off x="8021954" y="658660"/>
              <a:ext cx="188595" cy="163830"/>
            </a:xfrm>
            <a:custGeom>
              <a:avLst/>
              <a:gdLst/>
              <a:ahLst/>
              <a:cxnLst/>
              <a:rect l="l" t="t" r="r" b="b"/>
              <a:pathLst>
                <a:path w="188595" h="163830">
                  <a:moveTo>
                    <a:pt x="47294" y="0"/>
                  </a:moveTo>
                  <a:lnTo>
                    <a:pt x="0" y="81978"/>
                  </a:lnTo>
                  <a:lnTo>
                    <a:pt x="46659" y="162699"/>
                  </a:lnTo>
                  <a:lnTo>
                    <a:pt x="142519" y="163334"/>
                  </a:lnTo>
                  <a:lnTo>
                    <a:pt x="188556" y="81343"/>
                  </a:lnTo>
                  <a:lnTo>
                    <a:pt x="141262" y="1257"/>
                  </a:lnTo>
                  <a:lnTo>
                    <a:pt x="47294" y="0"/>
                  </a:lnTo>
                  <a:close/>
                </a:path>
              </a:pathLst>
            </a:custGeom>
            <a:ln w="3175">
              <a:solidFill>
                <a:srgbClr val="FFFFFF"/>
              </a:solidFill>
            </a:ln>
          </p:spPr>
          <p:txBody>
            <a:bodyPr wrap="square" lIns="0" tIns="0" rIns="0" bIns="0" rtlCol="0"/>
            <a:lstStyle/>
            <a:p>
              <a:endParaRPr/>
            </a:p>
          </p:txBody>
        </p:sp>
        <p:sp>
          <p:nvSpPr>
            <p:cNvPr id="27" name="object 27"/>
            <p:cNvSpPr/>
            <p:nvPr/>
          </p:nvSpPr>
          <p:spPr>
            <a:xfrm>
              <a:off x="8139696" y="773074"/>
              <a:ext cx="62865" cy="101600"/>
            </a:xfrm>
            <a:custGeom>
              <a:avLst/>
              <a:gdLst/>
              <a:ahLst/>
              <a:cxnLst/>
              <a:rect l="l" t="t" r="r" b="b"/>
              <a:pathLst>
                <a:path w="62865" h="101600">
                  <a:moveTo>
                    <a:pt x="62369" y="101511"/>
                  </a:moveTo>
                  <a:lnTo>
                    <a:pt x="0" y="0"/>
                  </a:lnTo>
                </a:path>
              </a:pathLst>
            </a:custGeom>
            <a:ln w="3175">
              <a:solidFill>
                <a:srgbClr val="FFFFFF"/>
              </a:solidFill>
            </a:ln>
          </p:spPr>
          <p:txBody>
            <a:bodyPr wrap="square" lIns="0" tIns="0" rIns="0" bIns="0" rtlCol="0"/>
            <a:lstStyle/>
            <a:p>
              <a:endParaRPr/>
            </a:p>
          </p:txBody>
        </p:sp>
        <p:sp>
          <p:nvSpPr>
            <p:cNvPr id="28" name="object 28"/>
            <p:cNvSpPr/>
            <p:nvPr/>
          </p:nvSpPr>
          <p:spPr>
            <a:xfrm>
              <a:off x="7899996" y="1048245"/>
              <a:ext cx="196215" cy="0"/>
            </a:xfrm>
            <a:custGeom>
              <a:avLst/>
              <a:gdLst/>
              <a:ahLst/>
              <a:cxnLst/>
              <a:rect l="l" t="t" r="r" b="b"/>
              <a:pathLst>
                <a:path w="196215">
                  <a:moveTo>
                    <a:pt x="195668" y="0"/>
                  </a:moveTo>
                  <a:lnTo>
                    <a:pt x="0" y="0"/>
                  </a:lnTo>
                </a:path>
              </a:pathLst>
            </a:custGeom>
            <a:ln w="3175">
              <a:solidFill>
                <a:srgbClr val="FFFFFF"/>
              </a:solidFill>
            </a:ln>
          </p:spPr>
          <p:txBody>
            <a:bodyPr wrap="square" lIns="0" tIns="0" rIns="0" bIns="0" rtlCol="0"/>
            <a:lstStyle/>
            <a:p>
              <a:endParaRPr/>
            </a:p>
          </p:txBody>
        </p:sp>
        <p:sp>
          <p:nvSpPr>
            <p:cNvPr id="29" name="object 29"/>
            <p:cNvSpPr/>
            <p:nvPr/>
          </p:nvSpPr>
          <p:spPr>
            <a:xfrm>
              <a:off x="8214296" y="1209675"/>
              <a:ext cx="82550" cy="133350"/>
            </a:xfrm>
            <a:custGeom>
              <a:avLst/>
              <a:gdLst/>
              <a:ahLst/>
              <a:cxnLst/>
              <a:rect l="l" t="t" r="r" b="b"/>
              <a:pathLst>
                <a:path w="82550" h="133350">
                  <a:moveTo>
                    <a:pt x="0" y="0"/>
                  </a:moveTo>
                  <a:lnTo>
                    <a:pt x="81940" y="133299"/>
                  </a:lnTo>
                </a:path>
              </a:pathLst>
            </a:custGeom>
            <a:ln w="3175">
              <a:solidFill>
                <a:srgbClr val="FFFFFF"/>
              </a:solidFill>
            </a:ln>
          </p:spPr>
          <p:txBody>
            <a:bodyPr wrap="square" lIns="0" tIns="0" rIns="0" bIns="0" rtlCol="0"/>
            <a:lstStyle/>
            <a:p>
              <a:endParaRPr/>
            </a:p>
          </p:txBody>
        </p:sp>
        <p:sp>
          <p:nvSpPr>
            <p:cNvPr id="30" name="object 30"/>
            <p:cNvSpPr/>
            <p:nvPr/>
          </p:nvSpPr>
          <p:spPr>
            <a:xfrm>
              <a:off x="8489454" y="905154"/>
              <a:ext cx="88265" cy="131445"/>
            </a:xfrm>
            <a:custGeom>
              <a:avLst/>
              <a:gdLst/>
              <a:ahLst/>
              <a:cxnLst/>
              <a:rect l="l" t="t" r="r" b="b"/>
              <a:pathLst>
                <a:path w="88265" h="131444">
                  <a:moveTo>
                    <a:pt x="0" y="130860"/>
                  </a:moveTo>
                  <a:lnTo>
                    <a:pt x="88061" y="0"/>
                  </a:lnTo>
                </a:path>
              </a:pathLst>
            </a:custGeom>
            <a:ln w="3175">
              <a:solidFill>
                <a:srgbClr val="FFFFFF"/>
              </a:solidFill>
            </a:ln>
          </p:spPr>
          <p:txBody>
            <a:bodyPr wrap="square" lIns="0" tIns="0" rIns="0" bIns="0" rtlCol="0"/>
            <a:lstStyle/>
            <a:p>
              <a:endParaRPr/>
            </a:p>
          </p:txBody>
        </p:sp>
      </p:grpSp>
      <p:sp>
        <p:nvSpPr>
          <p:cNvPr id="2" name="TextBox 1"/>
          <p:cNvSpPr txBox="1"/>
          <p:nvPr/>
        </p:nvSpPr>
        <p:spPr>
          <a:xfrm>
            <a:off x="304800" y="381000"/>
            <a:ext cx="6629400" cy="5105400"/>
          </a:xfrm>
          <a:prstGeom prst="rect">
            <a:avLst/>
          </a:prstGeom>
          <a:noFill/>
        </p:spPr>
        <p:txBody>
          <a:bodyPr wrap="square" rtlCol="0">
            <a:spAutoFit/>
          </a:bodyPr>
          <a:lstStyle/>
          <a:p>
            <a:endParaRPr lang="en-ZA" dirty="0"/>
          </a:p>
        </p:txBody>
      </p:sp>
      <p:sp>
        <p:nvSpPr>
          <p:cNvPr id="3" name="Rectangle 2">
            <a:extLst>
              <a:ext uri="{FF2B5EF4-FFF2-40B4-BE49-F238E27FC236}">
                <a16:creationId xmlns:a16="http://schemas.microsoft.com/office/drawing/2014/main" id="{0F8C5B32-D9F4-402E-B376-4DDA6CE9A62A}"/>
              </a:ext>
            </a:extLst>
          </p:cNvPr>
          <p:cNvSpPr/>
          <p:nvPr/>
        </p:nvSpPr>
        <p:spPr>
          <a:xfrm>
            <a:off x="38100" y="152400"/>
            <a:ext cx="6800648" cy="3662541"/>
          </a:xfrm>
          <a:prstGeom prst="rect">
            <a:avLst/>
          </a:prstGeom>
        </p:spPr>
        <p:txBody>
          <a:bodyPr wrap="square">
            <a:spAutoFit/>
          </a:bodyPr>
          <a:lstStyle/>
          <a:p>
            <a:pPr algn="ctr"/>
            <a:r>
              <a:rPr lang="en-GB" sz="2000" b="1" kern="0" dirty="0">
                <a:solidFill>
                  <a:srgbClr val="DCA957"/>
                </a:solidFill>
                <a:latin typeface="Verdana" panose="020B0604030504040204" pitchFamily="34" charset="0"/>
                <a:ea typeface="Verdana" panose="020B0604030504040204" pitchFamily="34" charset="0"/>
                <a:cs typeface="Verdana" panose="020B0604030504040204" pitchFamily="34" charset="0"/>
              </a:rPr>
              <a:t>IRREGULARITIES </a:t>
            </a:r>
          </a:p>
          <a:p>
            <a:pPr lvl="0"/>
            <a:endParaRPr lang="en-GB" sz="2000"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a:p>
            <a:pPr lvl="0" algn="just"/>
            <a:r>
              <a:rPr lang="en-GB" sz="1600" dirty="0">
                <a:solidFill>
                  <a:prstClr val="black"/>
                </a:solidFill>
                <a:latin typeface="Verdana" panose="020B0604030504040204" pitchFamily="34" charset="0"/>
                <a:ea typeface="Verdana" panose="020B0604030504040204" pitchFamily="34" charset="0"/>
                <a:cs typeface="Verdana" panose="020B0604030504040204" pitchFamily="34" charset="0"/>
              </a:rPr>
              <a:t>Any event that will act as a compromise to the credibility of the assessment process will be classified as irregularity. Example:</a:t>
            </a:r>
          </a:p>
          <a:p>
            <a:pPr lvl="0" algn="just"/>
            <a:endParaRPr lang="en-ZA"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lvl="0" algn="just"/>
            <a:r>
              <a:rPr lang="en-ZA" sz="1600" dirty="0">
                <a:solidFill>
                  <a:prstClr val="black"/>
                </a:solidFill>
                <a:latin typeface="Verdana" panose="020B0604030504040204" pitchFamily="34" charset="0"/>
                <a:ea typeface="Verdana" panose="020B0604030504040204" pitchFamily="34" charset="0"/>
                <a:cs typeface="Verdana" panose="020B0604030504040204" pitchFamily="34" charset="0"/>
              </a:rPr>
              <a:t> </a:t>
            </a:r>
          </a:p>
          <a:p>
            <a:pPr marL="742950" lvl="1" indent="-285750" algn="just">
              <a:buFont typeface="Courier New" panose="02070309020205020404" pitchFamily="49" charset="0"/>
              <a:buChar char="o"/>
            </a:pPr>
            <a:r>
              <a:rPr lang="en-ZA" sz="1600" dirty="0">
                <a:latin typeface="Verdana" panose="020B0604030504040204" pitchFamily="34" charset="0"/>
                <a:ea typeface="Verdana" panose="020B0604030504040204" pitchFamily="34" charset="0"/>
                <a:cs typeface="Verdana" panose="020B0604030504040204" pitchFamily="34" charset="0"/>
              </a:rPr>
              <a:t>an act of dishonesty by a learner.</a:t>
            </a:r>
          </a:p>
          <a:p>
            <a:pPr marL="742950" lvl="1" indent="-285750" algn="just">
              <a:buFont typeface="Courier New" panose="02070309020205020404" pitchFamily="49" charset="0"/>
              <a:buChar char="o"/>
            </a:pPr>
            <a:endParaRPr lang="en-ZA" sz="1600" dirty="0">
              <a:latin typeface="Verdana" panose="020B0604030504040204" pitchFamily="34" charset="0"/>
              <a:ea typeface="Verdana" panose="020B0604030504040204" pitchFamily="34" charset="0"/>
              <a:cs typeface="Verdana" panose="020B0604030504040204" pitchFamily="34" charset="0"/>
            </a:endParaRPr>
          </a:p>
          <a:p>
            <a:pPr marL="742950" lvl="1" indent="-285750" algn="just">
              <a:buFont typeface="Courier New" panose="02070309020205020404" pitchFamily="49" charset="0"/>
              <a:buChar char="o"/>
            </a:pPr>
            <a:r>
              <a:rPr lang="en-ZA" sz="1600" dirty="0">
                <a:solidFill>
                  <a:prstClr val="black"/>
                </a:solidFill>
                <a:latin typeface="Verdana" panose="020B0604030504040204" pitchFamily="34" charset="0"/>
                <a:ea typeface="Verdana" panose="020B0604030504040204" pitchFamily="34" charset="0"/>
                <a:cs typeface="Verdana" panose="020B0604030504040204" pitchFamily="34" charset="0"/>
              </a:rPr>
              <a:t>negligence by instructors and assessors during, before and after preparation and administration of the assessments.</a:t>
            </a:r>
          </a:p>
          <a:p>
            <a:pPr marL="742950" lvl="1" indent="-285750" algn="just">
              <a:buFont typeface="Courier New" panose="02070309020205020404" pitchFamily="49" charset="0"/>
              <a:buChar char="o"/>
            </a:pPr>
            <a:endParaRPr lang="en-GB"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742950" lvl="1" indent="-285750" algn="just">
              <a:buFont typeface="Courier New" panose="02070309020205020404" pitchFamily="49" charset="0"/>
              <a:buChar char="o"/>
            </a:pPr>
            <a:r>
              <a:rPr lang="en-ZA" sz="1600" dirty="0">
                <a:solidFill>
                  <a:prstClr val="black"/>
                </a:solidFill>
                <a:latin typeface="Verdana" panose="020B0604030504040204" pitchFamily="34" charset="0"/>
                <a:ea typeface="Verdana" panose="020B0604030504040204" pitchFamily="34" charset="0"/>
                <a:cs typeface="Verdana" panose="020B0604030504040204" pitchFamily="34" charset="0"/>
              </a:rPr>
              <a:t>negligence by instructors and assessors in reporting assessment outcomes.</a:t>
            </a:r>
            <a:endParaRPr lang="en-ZA" sz="2000" b="1" kern="0" dirty="0">
              <a:solidFill>
                <a:srgbClr val="DCA957"/>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2855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ject 5"/>
          <p:cNvSpPr txBox="1">
            <a:spLocks noGrp="1"/>
          </p:cNvSpPr>
          <p:nvPr>
            <p:ph type="title"/>
          </p:nvPr>
        </p:nvSpPr>
        <p:spPr>
          <a:xfrm>
            <a:off x="304800" y="4343400"/>
            <a:ext cx="5562600" cy="570669"/>
          </a:xfrm>
          <a:prstGeom prst="rect">
            <a:avLst/>
          </a:prstGeom>
        </p:spPr>
        <p:txBody>
          <a:bodyPr vert="horz" wrap="square" lIns="0" tIns="16510" rIns="0" bIns="0" rtlCol="0">
            <a:spAutoFit/>
          </a:bodyPr>
          <a:lstStyle/>
          <a:p>
            <a:pPr marL="12700" algn="ctr">
              <a:lnSpc>
                <a:spcPct val="100000"/>
              </a:lnSpc>
              <a:spcBef>
                <a:spcPts val="130"/>
              </a:spcBef>
            </a:pPr>
            <a:r>
              <a:rPr lang="en-ZA" sz="3600" spc="15" dirty="0">
                <a:solidFill>
                  <a:schemeClr val="bg1"/>
                </a:solidFill>
              </a:rPr>
              <a:t>Questions and/or Inputs</a:t>
            </a:r>
            <a:endParaRPr sz="3600" spc="15" dirty="0">
              <a:solidFill>
                <a:schemeClr val="bg1"/>
              </a:solidFill>
            </a:endParaRPr>
          </a:p>
        </p:txBody>
      </p:sp>
    </p:spTree>
    <p:extLst>
      <p:ext uri="{BB962C8B-B14F-4D97-AF65-F5344CB8AC3E}">
        <p14:creationId xmlns:p14="http://schemas.microsoft.com/office/powerpoint/2010/main" val="2073246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ject 5"/>
          <p:cNvSpPr txBox="1">
            <a:spLocks noGrp="1"/>
          </p:cNvSpPr>
          <p:nvPr>
            <p:ph type="title"/>
          </p:nvPr>
        </p:nvSpPr>
        <p:spPr>
          <a:xfrm>
            <a:off x="-35560" y="4876800"/>
            <a:ext cx="6248400" cy="570669"/>
          </a:xfrm>
          <a:prstGeom prst="rect">
            <a:avLst/>
          </a:prstGeom>
        </p:spPr>
        <p:txBody>
          <a:bodyPr vert="horz" wrap="square" lIns="0" tIns="16510" rIns="0" bIns="0" rtlCol="0">
            <a:spAutoFit/>
          </a:bodyPr>
          <a:lstStyle/>
          <a:p>
            <a:pPr marL="12700" algn="ctr">
              <a:lnSpc>
                <a:spcPct val="100000"/>
              </a:lnSpc>
              <a:spcBef>
                <a:spcPts val="130"/>
              </a:spcBef>
            </a:pPr>
            <a:r>
              <a:rPr lang="en-ZA" sz="3600" spc="15" dirty="0">
                <a:solidFill>
                  <a:schemeClr val="bg1"/>
                </a:solidFill>
              </a:rPr>
              <a:t>OVERVIEW</a:t>
            </a:r>
            <a:endParaRPr sz="3600" spc="15" dirty="0">
              <a:solidFill>
                <a:schemeClr val="bg1"/>
              </a:solidFill>
            </a:endParaRPr>
          </a:p>
        </p:txBody>
      </p:sp>
      <p:sp>
        <p:nvSpPr>
          <p:cNvPr id="3" name="Rectangle 2">
            <a:extLst>
              <a:ext uri="{FF2B5EF4-FFF2-40B4-BE49-F238E27FC236}">
                <a16:creationId xmlns:a16="http://schemas.microsoft.com/office/drawing/2014/main" id="{88809356-58C4-4D60-AF77-D3F422AD71E4}"/>
              </a:ext>
            </a:extLst>
          </p:cNvPr>
          <p:cNvSpPr/>
          <p:nvPr/>
        </p:nvSpPr>
        <p:spPr>
          <a:xfrm>
            <a:off x="7315200" y="5029200"/>
            <a:ext cx="470000" cy="769441"/>
          </a:xfrm>
          <a:prstGeom prst="rect">
            <a:avLst/>
          </a:prstGeom>
        </p:spPr>
        <p:txBody>
          <a:bodyPr wrap="none">
            <a:spAutoFit/>
          </a:bodyPr>
          <a:lstStyle/>
          <a:p>
            <a:r>
              <a:rPr lang="en-US" sz="4400" b="1" dirty="0">
                <a:solidFill>
                  <a:schemeClr val="accent6">
                    <a:lumMod val="50000"/>
                  </a:schemeClr>
                </a:solidFill>
                <a:latin typeface="Calibri" panose="020F0502020204030204" pitchFamily="34" charset="0"/>
              </a:rPr>
              <a:t>1</a:t>
            </a:r>
            <a:endParaRPr lang="en-ZA" sz="4400" b="1" dirty="0">
              <a:solidFill>
                <a:schemeClr val="accent6">
                  <a:lumMod val="50000"/>
                </a:schemeClr>
              </a:solidFill>
            </a:endParaRPr>
          </a:p>
        </p:txBody>
      </p:sp>
    </p:spTree>
    <p:extLst>
      <p:ext uri="{BB962C8B-B14F-4D97-AF65-F5344CB8AC3E}">
        <p14:creationId xmlns:p14="http://schemas.microsoft.com/office/powerpoint/2010/main" val="1798850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Title 30"/>
          <p:cNvSpPr>
            <a:spLocks noGrp="1"/>
          </p:cNvSpPr>
          <p:nvPr>
            <p:ph type="ctrTitle"/>
          </p:nvPr>
        </p:nvSpPr>
        <p:spPr>
          <a:xfrm>
            <a:off x="228600" y="52387"/>
            <a:ext cx="6095524" cy="2462213"/>
          </a:xfrm>
        </p:spPr>
        <p:txBody>
          <a:bodyPr/>
          <a:lstStyle/>
          <a:p>
            <a:pPr algn="ctr"/>
            <a:r>
              <a:rPr lang="en-ZA" sz="2000" dirty="0">
                <a:latin typeface="Verdana" panose="020B0604030504040204" pitchFamily="34" charset="0"/>
                <a:ea typeface="Verdana" panose="020B0604030504040204" pitchFamily="34" charset="0"/>
                <a:cs typeface="Verdana" panose="020B0604030504040204" pitchFamily="34" charset="0"/>
              </a:rPr>
              <a:t>KEY DISCUSSION POINTS</a:t>
            </a:r>
            <a:br>
              <a:rPr lang="en-ZA" sz="2000" dirty="0"/>
            </a:br>
            <a:br>
              <a:rPr lang="en-ZA" sz="2000" dirty="0"/>
            </a:br>
            <a:br>
              <a:rPr lang="en-ZA" sz="2000" dirty="0"/>
            </a:br>
            <a:br>
              <a:rPr lang="en-ZA" sz="2000" dirty="0"/>
            </a:br>
            <a:r>
              <a:rPr lang="en-ZA" sz="2000" dirty="0"/>
              <a:t> </a:t>
            </a:r>
            <a:br>
              <a:rPr lang="en-ZA" sz="2000" dirty="0"/>
            </a:br>
            <a:br>
              <a:rPr lang="en-ZA" sz="2000" dirty="0"/>
            </a:br>
            <a:br>
              <a:rPr lang="en-ZA" sz="2000" dirty="0"/>
            </a:br>
            <a:endParaRPr lang="en-ZA" sz="2000" dirty="0"/>
          </a:p>
        </p:txBody>
      </p:sp>
      <p:sp>
        <p:nvSpPr>
          <p:cNvPr id="32" name="Subtitle 31"/>
          <p:cNvSpPr>
            <a:spLocks noGrp="1"/>
          </p:cNvSpPr>
          <p:nvPr>
            <p:ph type="subTitle" idx="4"/>
          </p:nvPr>
        </p:nvSpPr>
        <p:spPr>
          <a:xfrm>
            <a:off x="228600" y="1209675"/>
            <a:ext cx="6629401" cy="4770537"/>
          </a:xfrm>
        </p:spPr>
        <p:txBody>
          <a:bodyPr/>
          <a:lstStyle/>
          <a:p>
            <a:pPr marL="285750" indent="-285750" algn="just">
              <a:buFont typeface="Arial" panose="020B0604020202020204" pitchFamily="34" charset="0"/>
              <a:buChar char="•"/>
            </a:pPr>
            <a:r>
              <a:rPr lang="en-ZA" sz="1600" kern="1200" dirty="0">
                <a:solidFill>
                  <a:prstClr val="black"/>
                </a:solidFill>
                <a:latin typeface="Verdana" panose="020B0604030504040204" pitchFamily="34" charset="0"/>
                <a:ea typeface="Verdana" panose="020B0604030504040204" pitchFamily="34" charset="0"/>
                <a:cs typeface="Verdana" panose="020B0604030504040204" pitchFamily="34" charset="0"/>
              </a:rPr>
              <a:t>Legislative Mandate </a:t>
            </a:r>
          </a:p>
          <a:p>
            <a:pPr marL="285750" indent="-285750" algn="just">
              <a:buFont typeface="Arial" panose="020B0604020202020204" pitchFamily="34" charset="0"/>
              <a:buChar char="•"/>
            </a:pPr>
            <a:endParaRPr lang="en-ZA" sz="1600" kern="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n-ZA" sz="1600" kern="1200" dirty="0">
                <a:solidFill>
                  <a:prstClr val="black"/>
                </a:solidFill>
                <a:latin typeface="Verdana" panose="020B0604030504040204" pitchFamily="34" charset="0"/>
                <a:ea typeface="Verdana" panose="020B0604030504040204" pitchFamily="34" charset="0"/>
                <a:cs typeface="Verdana" panose="020B0604030504040204" pitchFamily="34" charset="0"/>
              </a:rPr>
              <a:t>Policy Objectives </a:t>
            </a:r>
          </a:p>
          <a:p>
            <a:pPr marL="285750" indent="-285750" algn="just">
              <a:buFont typeface="Arial" panose="020B0604020202020204" pitchFamily="34" charset="0"/>
              <a:buChar char="•"/>
            </a:pPr>
            <a:endParaRPr lang="en-GB" sz="1600" kern="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n-GB" sz="1600" kern="1200" dirty="0">
                <a:solidFill>
                  <a:prstClr val="black"/>
                </a:solidFill>
                <a:latin typeface="Verdana" panose="020B0604030504040204" pitchFamily="34" charset="0"/>
                <a:ea typeface="Verdana" panose="020B0604030504040204" pitchFamily="34" charset="0"/>
                <a:cs typeface="Verdana" panose="020B0604030504040204" pitchFamily="34" charset="0"/>
              </a:rPr>
              <a:t>Key Stakeholders</a:t>
            </a:r>
          </a:p>
          <a:p>
            <a:pPr algn="just"/>
            <a:endParaRPr lang="en-GB" sz="1600" kern="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n-GB" sz="1600" kern="1200" dirty="0">
                <a:solidFill>
                  <a:prstClr val="black"/>
                </a:solidFill>
                <a:latin typeface="Verdana" panose="020B0604030504040204" pitchFamily="34" charset="0"/>
                <a:ea typeface="Verdana" panose="020B0604030504040204" pitchFamily="34" charset="0"/>
                <a:cs typeface="Verdana" panose="020B0604030504040204" pitchFamily="34" charset="0"/>
              </a:rPr>
              <a:t>Roles and Responsibilities </a:t>
            </a:r>
          </a:p>
          <a:p>
            <a:pPr marL="285750" indent="-285750" algn="just">
              <a:buFont typeface="Arial" panose="020B0604020202020204" pitchFamily="34" charset="0"/>
              <a:buChar char="•"/>
            </a:pPr>
            <a:endParaRPr lang="en-GB" sz="1600" kern="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n-GB" sz="1600" kern="1200" dirty="0">
                <a:solidFill>
                  <a:prstClr val="black"/>
                </a:solidFill>
                <a:latin typeface="Verdana" panose="020B0604030504040204" pitchFamily="34" charset="0"/>
                <a:ea typeface="Verdana" panose="020B0604030504040204" pitchFamily="34" charset="0"/>
                <a:cs typeface="Verdana" panose="020B0604030504040204" pitchFamily="34" charset="0"/>
              </a:rPr>
              <a:t>Awarding Competency </a:t>
            </a:r>
          </a:p>
          <a:p>
            <a:pPr marL="285750" indent="-285750" algn="just">
              <a:buFont typeface="Arial" panose="020B0604020202020204" pitchFamily="34" charset="0"/>
              <a:buChar char="•"/>
            </a:pPr>
            <a:endParaRPr lang="en-GB" sz="1600" kern="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285750" indent="-285750" algn="just">
              <a:buFont typeface="Arial" panose="020B0604020202020204" pitchFamily="34" charset="0"/>
              <a:buChar char="•"/>
            </a:pPr>
            <a:r>
              <a:rPr lang="en-GB" sz="1600" kern="1200" dirty="0">
                <a:solidFill>
                  <a:prstClr val="black"/>
                </a:solidFill>
                <a:latin typeface="Verdana" panose="020B0604030504040204" pitchFamily="34" charset="0"/>
                <a:ea typeface="Verdana" panose="020B0604030504040204" pitchFamily="34" charset="0"/>
                <a:cs typeface="Verdana" panose="020B0604030504040204" pitchFamily="34" charset="0"/>
              </a:rPr>
              <a:t>Irregularities </a:t>
            </a:r>
          </a:p>
          <a:p>
            <a:pPr algn="ctr"/>
            <a:endParaRPr lang="en-ZA" sz="1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n-ZA" sz="1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n-ZA" sz="1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n-ZA" sz="1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endParaRPr lang="en-ZA" sz="16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Courier New" panose="02070309020205020404" pitchFamily="49" charset="0"/>
              <a:buChar char="o"/>
            </a:pPr>
            <a:endParaRPr lang="en-GB" dirty="0"/>
          </a:p>
          <a:p>
            <a:pPr marL="285750" indent="-285750">
              <a:buFont typeface="Courier New" panose="02070309020205020404" pitchFamily="49" charset="0"/>
              <a:buChar char="o"/>
            </a:pPr>
            <a:endParaRPr lang="en-ZA" dirty="0"/>
          </a:p>
          <a:p>
            <a:endParaRPr lang="en-ZA" dirty="0"/>
          </a:p>
        </p:txBody>
      </p:sp>
      <p:sp>
        <p:nvSpPr>
          <p:cNvPr id="43" name="object 43"/>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10" dirty="0"/>
              <a:t>Safer Homes </a:t>
            </a:r>
            <a:r>
              <a:rPr spc="5" dirty="0"/>
              <a:t>• </a:t>
            </a:r>
            <a:r>
              <a:rPr spc="10" dirty="0"/>
              <a:t>Safer </a:t>
            </a:r>
            <a:r>
              <a:rPr spc="5" dirty="0"/>
              <a:t>Businesses • </a:t>
            </a:r>
            <a:r>
              <a:rPr spc="10" dirty="0"/>
              <a:t>Safer</a:t>
            </a:r>
            <a:r>
              <a:rPr spc="30" dirty="0"/>
              <a:t> </a:t>
            </a:r>
            <a:r>
              <a:rPr spc="5" dirty="0"/>
              <a:t>Communities</a:t>
            </a:r>
          </a:p>
        </p:txBody>
      </p:sp>
      <p:grpSp>
        <p:nvGrpSpPr>
          <p:cNvPr id="7" name="object 7"/>
          <p:cNvGrpSpPr/>
          <p:nvPr/>
        </p:nvGrpSpPr>
        <p:grpSpPr>
          <a:xfrm>
            <a:off x="7852232" y="2297608"/>
            <a:ext cx="843280" cy="756920"/>
            <a:chOff x="7852232" y="2297608"/>
            <a:chExt cx="843280" cy="756920"/>
          </a:xfrm>
        </p:grpSpPr>
        <p:sp>
          <p:nvSpPr>
            <p:cNvPr id="8" name="object 8"/>
            <p:cNvSpPr/>
            <p:nvPr/>
          </p:nvSpPr>
          <p:spPr>
            <a:xfrm>
              <a:off x="8112747" y="2532405"/>
              <a:ext cx="356870" cy="309245"/>
            </a:xfrm>
            <a:custGeom>
              <a:avLst/>
              <a:gdLst/>
              <a:ahLst/>
              <a:cxnLst/>
              <a:rect l="l" t="t" r="r" b="b"/>
              <a:pathLst>
                <a:path w="356870" h="309244">
                  <a:moveTo>
                    <a:pt x="89395" y="0"/>
                  </a:moveTo>
                  <a:lnTo>
                    <a:pt x="0" y="154952"/>
                  </a:lnTo>
                  <a:lnTo>
                    <a:pt x="88201" y="307505"/>
                  </a:lnTo>
                  <a:lnTo>
                    <a:pt x="269366" y="308698"/>
                  </a:lnTo>
                  <a:lnTo>
                    <a:pt x="356374" y="153758"/>
                  </a:lnTo>
                  <a:lnTo>
                    <a:pt x="266979" y="2387"/>
                  </a:lnTo>
                  <a:lnTo>
                    <a:pt x="89395" y="0"/>
                  </a:lnTo>
                  <a:close/>
                </a:path>
              </a:pathLst>
            </a:custGeom>
            <a:ln w="3175">
              <a:solidFill>
                <a:srgbClr val="FFFFFF"/>
              </a:solidFill>
            </a:ln>
          </p:spPr>
          <p:txBody>
            <a:bodyPr wrap="square" lIns="0" tIns="0" rIns="0" bIns="0" rtlCol="0"/>
            <a:lstStyle/>
            <a:p>
              <a:endParaRPr/>
            </a:p>
          </p:txBody>
        </p:sp>
        <p:sp>
          <p:nvSpPr>
            <p:cNvPr id="9" name="object 9"/>
            <p:cNvSpPr/>
            <p:nvPr/>
          </p:nvSpPr>
          <p:spPr>
            <a:xfrm>
              <a:off x="7961896" y="2881592"/>
              <a:ext cx="190538" cy="165315"/>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8375523" y="2888755"/>
              <a:ext cx="190538" cy="165315"/>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8505964" y="2605824"/>
              <a:ext cx="188595" cy="163830"/>
            </a:xfrm>
            <a:custGeom>
              <a:avLst/>
              <a:gdLst/>
              <a:ahLst/>
              <a:cxnLst/>
              <a:rect l="l" t="t" r="r" b="b"/>
              <a:pathLst>
                <a:path w="188595" h="163830">
                  <a:moveTo>
                    <a:pt x="47294" y="0"/>
                  </a:moveTo>
                  <a:lnTo>
                    <a:pt x="0" y="81978"/>
                  </a:lnTo>
                  <a:lnTo>
                    <a:pt x="46672" y="162699"/>
                  </a:lnTo>
                  <a:lnTo>
                    <a:pt x="142519" y="163334"/>
                  </a:lnTo>
                  <a:lnTo>
                    <a:pt x="188556" y="81356"/>
                  </a:lnTo>
                  <a:lnTo>
                    <a:pt x="141262" y="1257"/>
                  </a:lnTo>
                  <a:lnTo>
                    <a:pt x="47294" y="0"/>
                  </a:lnTo>
                  <a:close/>
                </a:path>
              </a:pathLst>
            </a:custGeom>
            <a:ln w="3175">
              <a:solidFill>
                <a:srgbClr val="FFFFFF"/>
              </a:solidFill>
            </a:ln>
          </p:spPr>
          <p:txBody>
            <a:bodyPr wrap="square" lIns="0" tIns="0" rIns="0" bIns="0" rtlCol="0"/>
            <a:lstStyle/>
            <a:p>
              <a:endParaRPr/>
            </a:p>
          </p:txBody>
        </p:sp>
        <p:sp>
          <p:nvSpPr>
            <p:cNvPr id="12" name="object 12"/>
            <p:cNvSpPr/>
            <p:nvPr/>
          </p:nvSpPr>
          <p:spPr>
            <a:xfrm>
              <a:off x="8350008" y="2335454"/>
              <a:ext cx="190525" cy="165315"/>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7853222" y="2592235"/>
              <a:ext cx="188595" cy="163830"/>
            </a:xfrm>
            <a:custGeom>
              <a:avLst/>
              <a:gdLst/>
              <a:ahLst/>
              <a:cxnLst/>
              <a:rect l="l" t="t" r="r" b="b"/>
              <a:pathLst>
                <a:path w="188595" h="163830">
                  <a:moveTo>
                    <a:pt x="47294" y="0"/>
                  </a:moveTo>
                  <a:lnTo>
                    <a:pt x="0" y="81978"/>
                  </a:lnTo>
                  <a:lnTo>
                    <a:pt x="46659" y="162699"/>
                  </a:lnTo>
                  <a:lnTo>
                    <a:pt x="142519" y="163334"/>
                  </a:lnTo>
                  <a:lnTo>
                    <a:pt x="188556" y="81356"/>
                  </a:lnTo>
                  <a:lnTo>
                    <a:pt x="141262" y="1257"/>
                  </a:lnTo>
                  <a:lnTo>
                    <a:pt x="47294" y="0"/>
                  </a:lnTo>
                  <a:close/>
                </a:path>
              </a:pathLst>
            </a:custGeom>
            <a:ln w="3175">
              <a:solidFill>
                <a:srgbClr val="FFFFFF"/>
              </a:solidFill>
            </a:ln>
          </p:spPr>
          <p:txBody>
            <a:bodyPr wrap="square" lIns="0" tIns="0" rIns="0" bIns="0" rtlCol="0"/>
            <a:lstStyle/>
            <a:p>
              <a:endParaRPr/>
            </a:p>
          </p:txBody>
        </p:sp>
        <p:sp>
          <p:nvSpPr>
            <p:cNvPr id="14" name="object 14"/>
            <p:cNvSpPr/>
            <p:nvPr/>
          </p:nvSpPr>
          <p:spPr>
            <a:xfrm>
              <a:off x="8011795" y="2298598"/>
              <a:ext cx="188595" cy="163830"/>
            </a:xfrm>
            <a:custGeom>
              <a:avLst/>
              <a:gdLst/>
              <a:ahLst/>
              <a:cxnLst/>
              <a:rect l="l" t="t" r="r" b="b"/>
              <a:pathLst>
                <a:path w="188595" h="163830">
                  <a:moveTo>
                    <a:pt x="47307" y="0"/>
                  </a:moveTo>
                  <a:lnTo>
                    <a:pt x="0" y="81978"/>
                  </a:lnTo>
                  <a:lnTo>
                    <a:pt x="46672" y="162699"/>
                  </a:lnTo>
                  <a:lnTo>
                    <a:pt x="142532" y="163334"/>
                  </a:lnTo>
                  <a:lnTo>
                    <a:pt x="188556" y="81356"/>
                  </a:lnTo>
                  <a:lnTo>
                    <a:pt x="141262" y="1257"/>
                  </a:lnTo>
                  <a:lnTo>
                    <a:pt x="47307" y="0"/>
                  </a:lnTo>
                  <a:close/>
                </a:path>
              </a:pathLst>
            </a:custGeom>
            <a:ln w="3175">
              <a:solidFill>
                <a:srgbClr val="FFFFFF"/>
              </a:solidFill>
            </a:ln>
          </p:spPr>
          <p:txBody>
            <a:bodyPr wrap="square" lIns="0" tIns="0" rIns="0" bIns="0" rtlCol="0"/>
            <a:lstStyle/>
            <a:p>
              <a:endParaRPr/>
            </a:p>
          </p:txBody>
        </p:sp>
        <p:sp>
          <p:nvSpPr>
            <p:cNvPr id="15" name="object 15"/>
            <p:cNvSpPr/>
            <p:nvPr/>
          </p:nvSpPr>
          <p:spPr>
            <a:xfrm>
              <a:off x="8129562" y="2413000"/>
              <a:ext cx="62865" cy="101600"/>
            </a:xfrm>
            <a:custGeom>
              <a:avLst/>
              <a:gdLst/>
              <a:ahLst/>
              <a:cxnLst/>
              <a:rect l="l" t="t" r="r" b="b"/>
              <a:pathLst>
                <a:path w="62865" h="101600">
                  <a:moveTo>
                    <a:pt x="62369" y="101511"/>
                  </a:moveTo>
                  <a:lnTo>
                    <a:pt x="0" y="0"/>
                  </a:lnTo>
                </a:path>
              </a:pathLst>
            </a:custGeom>
            <a:ln w="3175">
              <a:solidFill>
                <a:srgbClr val="FFFFFF"/>
              </a:solidFill>
            </a:ln>
          </p:spPr>
          <p:txBody>
            <a:bodyPr wrap="square" lIns="0" tIns="0" rIns="0" bIns="0" rtlCol="0"/>
            <a:lstStyle/>
            <a:p>
              <a:endParaRPr/>
            </a:p>
          </p:txBody>
        </p:sp>
        <p:sp>
          <p:nvSpPr>
            <p:cNvPr id="16" name="object 16"/>
            <p:cNvSpPr/>
            <p:nvPr/>
          </p:nvSpPr>
          <p:spPr>
            <a:xfrm>
              <a:off x="7889862" y="2688171"/>
              <a:ext cx="196215" cy="0"/>
            </a:xfrm>
            <a:custGeom>
              <a:avLst/>
              <a:gdLst/>
              <a:ahLst/>
              <a:cxnLst/>
              <a:rect l="l" t="t" r="r" b="b"/>
              <a:pathLst>
                <a:path w="196215">
                  <a:moveTo>
                    <a:pt x="195668" y="0"/>
                  </a:moveTo>
                  <a:lnTo>
                    <a:pt x="0" y="0"/>
                  </a:lnTo>
                </a:path>
              </a:pathLst>
            </a:custGeom>
            <a:ln w="3175">
              <a:solidFill>
                <a:srgbClr val="FFFFFF"/>
              </a:solidFill>
            </a:ln>
          </p:spPr>
          <p:txBody>
            <a:bodyPr wrap="square" lIns="0" tIns="0" rIns="0" bIns="0" rtlCol="0"/>
            <a:lstStyle/>
            <a:p>
              <a:endParaRPr/>
            </a:p>
          </p:txBody>
        </p:sp>
        <p:sp>
          <p:nvSpPr>
            <p:cNvPr id="17" name="object 17"/>
            <p:cNvSpPr/>
            <p:nvPr/>
          </p:nvSpPr>
          <p:spPr>
            <a:xfrm>
              <a:off x="8204162" y="2849601"/>
              <a:ext cx="82550" cy="133350"/>
            </a:xfrm>
            <a:custGeom>
              <a:avLst/>
              <a:gdLst/>
              <a:ahLst/>
              <a:cxnLst/>
              <a:rect l="l" t="t" r="r" b="b"/>
              <a:pathLst>
                <a:path w="82550" h="133350">
                  <a:moveTo>
                    <a:pt x="0" y="0"/>
                  </a:moveTo>
                  <a:lnTo>
                    <a:pt x="81940" y="133299"/>
                  </a:lnTo>
                </a:path>
              </a:pathLst>
            </a:custGeom>
            <a:ln w="3175">
              <a:solidFill>
                <a:srgbClr val="FFFFFF"/>
              </a:solidFill>
            </a:ln>
          </p:spPr>
          <p:txBody>
            <a:bodyPr wrap="square" lIns="0" tIns="0" rIns="0" bIns="0" rtlCol="0"/>
            <a:lstStyle/>
            <a:p>
              <a:endParaRPr/>
            </a:p>
          </p:txBody>
        </p:sp>
        <p:sp>
          <p:nvSpPr>
            <p:cNvPr id="18" name="object 18"/>
            <p:cNvSpPr/>
            <p:nvPr/>
          </p:nvSpPr>
          <p:spPr>
            <a:xfrm>
              <a:off x="8479332" y="2545080"/>
              <a:ext cx="88265" cy="131445"/>
            </a:xfrm>
            <a:custGeom>
              <a:avLst/>
              <a:gdLst/>
              <a:ahLst/>
              <a:cxnLst/>
              <a:rect l="l" t="t" r="r" b="b"/>
              <a:pathLst>
                <a:path w="88265" h="131444">
                  <a:moveTo>
                    <a:pt x="0" y="130860"/>
                  </a:moveTo>
                  <a:lnTo>
                    <a:pt x="88049" y="0"/>
                  </a:lnTo>
                </a:path>
              </a:pathLst>
            </a:custGeom>
            <a:ln w="3175">
              <a:solidFill>
                <a:srgbClr val="FFFFFF"/>
              </a:solidFill>
            </a:ln>
          </p:spPr>
          <p:txBody>
            <a:bodyPr wrap="square" lIns="0" tIns="0" rIns="0" bIns="0" rtlCol="0"/>
            <a:lstStyle/>
            <a:p>
              <a:endParaRPr/>
            </a:p>
          </p:txBody>
        </p:sp>
      </p:grpSp>
      <p:grpSp>
        <p:nvGrpSpPr>
          <p:cNvPr id="19" name="object 19"/>
          <p:cNvGrpSpPr/>
          <p:nvPr/>
        </p:nvGrpSpPr>
        <p:grpSpPr>
          <a:xfrm>
            <a:off x="7862366" y="657669"/>
            <a:ext cx="843915" cy="756920"/>
            <a:chOff x="7862366" y="657669"/>
            <a:chExt cx="843915" cy="756920"/>
          </a:xfrm>
        </p:grpSpPr>
        <p:sp>
          <p:nvSpPr>
            <p:cNvPr id="20" name="object 20"/>
            <p:cNvSpPr/>
            <p:nvPr/>
          </p:nvSpPr>
          <p:spPr>
            <a:xfrm>
              <a:off x="8122894" y="892467"/>
              <a:ext cx="356870" cy="309245"/>
            </a:xfrm>
            <a:custGeom>
              <a:avLst/>
              <a:gdLst/>
              <a:ahLst/>
              <a:cxnLst/>
              <a:rect l="l" t="t" r="r" b="b"/>
              <a:pathLst>
                <a:path w="356870" h="309244">
                  <a:moveTo>
                    <a:pt x="89395" y="0"/>
                  </a:moveTo>
                  <a:lnTo>
                    <a:pt x="0" y="154940"/>
                  </a:lnTo>
                  <a:lnTo>
                    <a:pt x="88201" y="307505"/>
                  </a:lnTo>
                  <a:lnTo>
                    <a:pt x="269366" y="308698"/>
                  </a:lnTo>
                  <a:lnTo>
                    <a:pt x="356387" y="153746"/>
                  </a:lnTo>
                  <a:lnTo>
                    <a:pt x="266979" y="2387"/>
                  </a:lnTo>
                  <a:lnTo>
                    <a:pt x="89395" y="0"/>
                  </a:lnTo>
                  <a:close/>
                </a:path>
              </a:pathLst>
            </a:custGeom>
            <a:ln w="3175">
              <a:solidFill>
                <a:srgbClr val="FFFFFF"/>
              </a:solidFill>
            </a:ln>
          </p:spPr>
          <p:txBody>
            <a:bodyPr wrap="square" lIns="0" tIns="0" rIns="0" bIns="0" rtlCol="0"/>
            <a:lstStyle/>
            <a:p>
              <a:endParaRPr/>
            </a:p>
          </p:txBody>
        </p:sp>
        <p:sp>
          <p:nvSpPr>
            <p:cNvPr id="21" name="object 21"/>
            <p:cNvSpPr/>
            <p:nvPr/>
          </p:nvSpPr>
          <p:spPr>
            <a:xfrm>
              <a:off x="7972043" y="1241653"/>
              <a:ext cx="190538" cy="165315"/>
            </a:xfrm>
            <a:prstGeom prst="rect">
              <a:avLst/>
            </a:prstGeom>
            <a:blipFill>
              <a:blip r:embed="rId6" cstate="print"/>
              <a:stretch>
                <a:fillRect/>
              </a:stretch>
            </a:blipFill>
          </p:spPr>
          <p:txBody>
            <a:bodyPr wrap="square" lIns="0" tIns="0" rIns="0" bIns="0" rtlCol="0"/>
            <a:lstStyle/>
            <a:p>
              <a:endParaRPr/>
            </a:p>
          </p:txBody>
        </p:sp>
        <p:sp>
          <p:nvSpPr>
            <p:cNvPr id="22" name="object 22"/>
            <p:cNvSpPr/>
            <p:nvPr/>
          </p:nvSpPr>
          <p:spPr>
            <a:xfrm>
              <a:off x="8385682" y="1248829"/>
              <a:ext cx="190538" cy="165315"/>
            </a:xfrm>
            <a:prstGeom prst="rect">
              <a:avLst/>
            </a:prstGeom>
            <a:blipFill>
              <a:blip r:embed="rId7" cstate="print"/>
              <a:stretch>
                <a:fillRect/>
              </a:stretch>
            </a:blipFill>
          </p:spPr>
          <p:txBody>
            <a:bodyPr wrap="square" lIns="0" tIns="0" rIns="0" bIns="0" rtlCol="0"/>
            <a:lstStyle/>
            <a:p>
              <a:endParaRPr/>
            </a:p>
          </p:txBody>
        </p:sp>
        <p:sp>
          <p:nvSpPr>
            <p:cNvPr id="23" name="object 23"/>
            <p:cNvSpPr/>
            <p:nvPr/>
          </p:nvSpPr>
          <p:spPr>
            <a:xfrm>
              <a:off x="8516111" y="965898"/>
              <a:ext cx="188595" cy="163830"/>
            </a:xfrm>
            <a:custGeom>
              <a:avLst/>
              <a:gdLst/>
              <a:ahLst/>
              <a:cxnLst/>
              <a:rect l="l" t="t" r="r" b="b"/>
              <a:pathLst>
                <a:path w="188595" h="163830">
                  <a:moveTo>
                    <a:pt x="47294" y="0"/>
                  </a:moveTo>
                  <a:lnTo>
                    <a:pt x="0" y="81978"/>
                  </a:lnTo>
                  <a:lnTo>
                    <a:pt x="46659" y="162699"/>
                  </a:lnTo>
                  <a:lnTo>
                    <a:pt x="142519" y="163334"/>
                  </a:lnTo>
                  <a:lnTo>
                    <a:pt x="188556" y="81343"/>
                  </a:lnTo>
                  <a:lnTo>
                    <a:pt x="141262" y="1257"/>
                  </a:lnTo>
                  <a:lnTo>
                    <a:pt x="47294" y="0"/>
                  </a:lnTo>
                  <a:close/>
                </a:path>
              </a:pathLst>
            </a:custGeom>
            <a:ln w="3175">
              <a:solidFill>
                <a:srgbClr val="FFFFFF"/>
              </a:solidFill>
            </a:ln>
          </p:spPr>
          <p:txBody>
            <a:bodyPr wrap="square" lIns="0" tIns="0" rIns="0" bIns="0" rtlCol="0"/>
            <a:lstStyle/>
            <a:p>
              <a:endParaRPr/>
            </a:p>
          </p:txBody>
        </p:sp>
        <p:sp>
          <p:nvSpPr>
            <p:cNvPr id="24" name="object 24"/>
            <p:cNvSpPr/>
            <p:nvPr/>
          </p:nvSpPr>
          <p:spPr>
            <a:xfrm>
              <a:off x="8360143" y="695528"/>
              <a:ext cx="190538" cy="165315"/>
            </a:xfrm>
            <a:prstGeom prst="rect">
              <a:avLst/>
            </a:prstGeom>
            <a:blipFill>
              <a:blip r:embed="rId6" cstate="print"/>
              <a:stretch>
                <a:fillRect/>
              </a:stretch>
            </a:blipFill>
          </p:spPr>
          <p:txBody>
            <a:bodyPr wrap="square" lIns="0" tIns="0" rIns="0" bIns="0" rtlCol="0"/>
            <a:lstStyle/>
            <a:p>
              <a:endParaRPr/>
            </a:p>
          </p:txBody>
        </p:sp>
        <p:sp>
          <p:nvSpPr>
            <p:cNvPr id="25" name="object 25"/>
            <p:cNvSpPr/>
            <p:nvPr/>
          </p:nvSpPr>
          <p:spPr>
            <a:xfrm>
              <a:off x="7863357" y="952309"/>
              <a:ext cx="188595" cy="163830"/>
            </a:xfrm>
            <a:custGeom>
              <a:avLst/>
              <a:gdLst/>
              <a:ahLst/>
              <a:cxnLst/>
              <a:rect l="l" t="t" r="r" b="b"/>
              <a:pathLst>
                <a:path w="188595" h="163830">
                  <a:moveTo>
                    <a:pt x="47294" y="0"/>
                  </a:moveTo>
                  <a:lnTo>
                    <a:pt x="0" y="81978"/>
                  </a:lnTo>
                  <a:lnTo>
                    <a:pt x="46659" y="162699"/>
                  </a:lnTo>
                  <a:lnTo>
                    <a:pt x="142519" y="163334"/>
                  </a:lnTo>
                  <a:lnTo>
                    <a:pt x="188556" y="81343"/>
                  </a:lnTo>
                  <a:lnTo>
                    <a:pt x="141262" y="1257"/>
                  </a:lnTo>
                  <a:lnTo>
                    <a:pt x="47294" y="0"/>
                  </a:lnTo>
                  <a:close/>
                </a:path>
              </a:pathLst>
            </a:custGeom>
            <a:ln w="3175">
              <a:solidFill>
                <a:srgbClr val="FFFFFF"/>
              </a:solidFill>
            </a:ln>
          </p:spPr>
          <p:txBody>
            <a:bodyPr wrap="square" lIns="0" tIns="0" rIns="0" bIns="0" rtlCol="0"/>
            <a:lstStyle/>
            <a:p>
              <a:endParaRPr/>
            </a:p>
          </p:txBody>
        </p:sp>
        <p:sp>
          <p:nvSpPr>
            <p:cNvPr id="26" name="object 26"/>
            <p:cNvSpPr/>
            <p:nvPr/>
          </p:nvSpPr>
          <p:spPr>
            <a:xfrm>
              <a:off x="8021954" y="658660"/>
              <a:ext cx="188595" cy="163830"/>
            </a:xfrm>
            <a:custGeom>
              <a:avLst/>
              <a:gdLst/>
              <a:ahLst/>
              <a:cxnLst/>
              <a:rect l="l" t="t" r="r" b="b"/>
              <a:pathLst>
                <a:path w="188595" h="163830">
                  <a:moveTo>
                    <a:pt x="47294" y="0"/>
                  </a:moveTo>
                  <a:lnTo>
                    <a:pt x="0" y="81978"/>
                  </a:lnTo>
                  <a:lnTo>
                    <a:pt x="46659" y="162699"/>
                  </a:lnTo>
                  <a:lnTo>
                    <a:pt x="142519" y="163334"/>
                  </a:lnTo>
                  <a:lnTo>
                    <a:pt x="188556" y="81343"/>
                  </a:lnTo>
                  <a:lnTo>
                    <a:pt x="141262" y="1257"/>
                  </a:lnTo>
                  <a:lnTo>
                    <a:pt x="47294" y="0"/>
                  </a:lnTo>
                  <a:close/>
                </a:path>
              </a:pathLst>
            </a:custGeom>
            <a:ln w="3175">
              <a:solidFill>
                <a:srgbClr val="FFFFFF"/>
              </a:solidFill>
            </a:ln>
          </p:spPr>
          <p:txBody>
            <a:bodyPr wrap="square" lIns="0" tIns="0" rIns="0" bIns="0" rtlCol="0"/>
            <a:lstStyle/>
            <a:p>
              <a:endParaRPr/>
            </a:p>
          </p:txBody>
        </p:sp>
        <p:sp>
          <p:nvSpPr>
            <p:cNvPr id="27" name="object 27"/>
            <p:cNvSpPr/>
            <p:nvPr/>
          </p:nvSpPr>
          <p:spPr>
            <a:xfrm>
              <a:off x="8139696" y="773074"/>
              <a:ext cx="62865" cy="101600"/>
            </a:xfrm>
            <a:custGeom>
              <a:avLst/>
              <a:gdLst/>
              <a:ahLst/>
              <a:cxnLst/>
              <a:rect l="l" t="t" r="r" b="b"/>
              <a:pathLst>
                <a:path w="62865" h="101600">
                  <a:moveTo>
                    <a:pt x="62369" y="101511"/>
                  </a:moveTo>
                  <a:lnTo>
                    <a:pt x="0" y="0"/>
                  </a:lnTo>
                </a:path>
              </a:pathLst>
            </a:custGeom>
            <a:ln w="3175">
              <a:solidFill>
                <a:srgbClr val="FFFFFF"/>
              </a:solidFill>
            </a:ln>
          </p:spPr>
          <p:txBody>
            <a:bodyPr wrap="square" lIns="0" tIns="0" rIns="0" bIns="0" rtlCol="0"/>
            <a:lstStyle/>
            <a:p>
              <a:endParaRPr/>
            </a:p>
          </p:txBody>
        </p:sp>
        <p:sp>
          <p:nvSpPr>
            <p:cNvPr id="28" name="object 28"/>
            <p:cNvSpPr/>
            <p:nvPr/>
          </p:nvSpPr>
          <p:spPr>
            <a:xfrm>
              <a:off x="7899996" y="1048245"/>
              <a:ext cx="196215" cy="0"/>
            </a:xfrm>
            <a:custGeom>
              <a:avLst/>
              <a:gdLst/>
              <a:ahLst/>
              <a:cxnLst/>
              <a:rect l="l" t="t" r="r" b="b"/>
              <a:pathLst>
                <a:path w="196215">
                  <a:moveTo>
                    <a:pt x="195668" y="0"/>
                  </a:moveTo>
                  <a:lnTo>
                    <a:pt x="0" y="0"/>
                  </a:lnTo>
                </a:path>
              </a:pathLst>
            </a:custGeom>
            <a:ln w="3175">
              <a:solidFill>
                <a:srgbClr val="FFFFFF"/>
              </a:solidFill>
            </a:ln>
          </p:spPr>
          <p:txBody>
            <a:bodyPr wrap="square" lIns="0" tIns="0" rIns="0" bIns="0" rtlCol="0"/>
            <a:lstStyle/>
            <a:p>
              <a:endParaRPr/>
            </a:p>
          </p:txBody>
        </p:sp>
        <p:sp>
          <p:nvSpPr>
            <p:cNvPr id="29" name="object 29"/>
            <p:cNvSpPr/>
            <p:nvPr/>
          </p:nvSpPr>
          <p:spPr>
            <a:xfrm>
              <a:off x="8214296" y="1209675"/>
              <a:ext cx="82550" cy="133350"/>
            </a:xfrm>
            <a:custGeom>
              <a:avLst/>
              <a:gdLst/>
              <a:ahLst/>
              <a:cxnLst/>
              <a:rect l="l" t="t" r="r" b="b"/>
              <a:pathLst>
                <a:path w="82550" h="133350">
                  <a:moveTo>
                    <a:pt x="0" y="0"/>
                  </a:moveTo>
                  <a:lnTo>
                    <a:pt x="81940" y="133299"/>
                  </a:lnTo>
                </a:path>
              </a:pathLst>
            </a:custGeom>
            <a:ln w="3175">
              <a:solidFill>
                <a:srgbClr val="FFFFFF"/>
              </a:solidFill>
            </a:ln>
          </p:spPr>
          <p:txBody>
            <a:bodyPr wrap="square" lIns="0" tIns="0" rIns="0" bIns="0" rtlCol="0"/>
            <a:lstStyle/>
            <a:p>
              <a:endParaRPr/>
            </a:p>
          </p:txBody>
        </p:sp>
        <p:sp>
          <p:nvSpPr>
            <p:cNvPr id="30" name="object 30"/>
            <p:cNvSpPr/>
            <p:nvPr/>
          </p:nvSpPr>
          <p:spPr>
            <a:xfrm>
              <a:off x="8489454" y="905154"/>
              <a:ext cx="88265" cy="131445"/>
            </a:xfrm>
            <a:custGeom>
              <a:avLst/>
              <a:gdLst/>
              <a:ahLst/>
              <a:cxnLst/>
              <a:rect l="l" t="t" r="r" b="b"/>
              <a:pathLst>
                <a:path w="88265" h="131444">
                  <a:moveTo>
                    <a:pt x="0" y="130860"/>
                  </a:moveTo>
                  <a:lnTo>
                    <a:pt x="88061" y="0"/>
                  </a:lnTo>
                </a:path>
              </a:pathLst>
            </a:custGeom>
            <a:ln w="3175">
              <a:solidFill>
                <a:srgbClr val="FFFFFF"/>
              </a:solidFill>
            </a:ln>
          </p:spPr>
          <p:txBody>
            <a:bodyPr wrap="square" lIns="0" tIns="0" rIns="0" bIns="0" rtlCol="0"/>
            <a:lstStyle/>
            <a:p>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ject 5"/>
          <p:cNvSpPr txBox="1">
            <a:spLocks noGrp="1"/>
          </p:cNvSpPr>
          <p:nvPr>
            <p:ph type="title"/>
          </p:nvPr>
        </p:nvSpPr>
        <p:spPr>
          <a:xfrm>
            <a:off x="0" y="3989069"/>
            <a:ext cx="6172200" cy="1309333"/>
          </a:xfrm>
          <a:prstGeom prst="rect">
            <a:avLst/>
          </a:prstGeom>
        </p:spPr>
        <p:txBody>
          <a:bodyPr vert="horz" wrap="square" lIns="0" tIns="16510" rIns="0" bIns="0" rtlCol="0">
            <a:spAutoFit/>
          </a:bodyPr>
          <a:lstStyle/>
          <a:p>
            <a:pPr marL="12700" algn="ctr">
              <a:lnSpc>
                <a:spcPct val="100000"/>
              </a:lnSpc>
              <a:spcBef>
                <a:spcPts val="130"/>
              </a:spcBef>
            </a:pPr>
            <a:br>
              <a:rPr lang="en-ZA" sz="4800" spc="15" dirty="0"/>
            </a:br>
            <a:r>
              <a:rPr lang="en-ZA" sz="3600" spc="15" dirty="0">
                <a:solidFill>
                  <a:schemeClr val="bg1"/>
                </a:solidFill>
              </a:rPr>
              <a:t>LEGISLATIVE  MANDATE </a:t>
            </a:r>
            <a:endParaRPr sz="3600" spc="15" dirty="0">
              <a:solidFill>
                <a:schemeClr val="bg1"/>
              </a:solidFill>
            </a:endParaRPr>
          </a:p>
        </p:txBody>
      </p:sp>
      <p:sp>
        <p:nvSpPr>
          <p:cNvPr id="2" name="Rectangle 1">
            <a:extLst>
              <a:ext uri="{FF2B5EF4-FFF2-40B4-BE49-F238E27FC236}">
                <a16:creationId xmlns:a16="http://schemas.microsoft.com/office/drawing/2014/main" id="{B12DFF01-B185-4961-9F3A-18AFC6826CA8}"/>
              </a:ext>
            </a:extLst>
          </p:cNvPr>
          <p:cNvSpPr/>
          <p:nvPr/>
        </p:nvSpPr>
        <p:spPr>
          <a:xfrm>
            <a:off x="7315200" y="5105400"/>
            <a:ext cx="470000" cy="769441"/>
          </a:xfrm>
          <a:prstGeom prst="rect">
            <a:avLst/>
          </a:prstGeom>
        </p:spPr>
        <p:txBody>
          <a:bodyPr wrap="none">
            <a:spAutoFit/>
          </a:bodyPr>
          <a:lstStyle/>
          <a:p>
            <a:r>
              <a:rPr lang="en-ZA" sz="4400" b="1" dirty="0">
                <a:solidFill>
                  <a:schemeClr val="accent6">
                    <a:lumMod val="50000"/>
                  </a:schemeClr>
                </a:solidFill>
              </a:rPr>
              <a:t>2</a:t>
            </a:r>
          </a:p>
        </p:txBody>
      </p:sp>
    </p:spTree>
    <p:extLst>
      <p:ext uri="{BB962C8B-B14F-4D97-AF65-F5344CB8AC3E}">
        <p14:creationId xmlns:p14="http://schemas.microsoft.com/office/powerpoint/2010/main" val="926784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Title 30"/>
          <p:cNvSpPr>
            <a:spLocks noGrp="1"/>
          </p:cNvSpPr>
          <p:nvPr>
            <p:ph type="ctrTitle"/>
          </p:nvPr>
        </p:nvSpPr>
        <p:spPr>
          <a:xfrm>
            <a:off x="439294" y="132457"/>
            <a:ext cx="6095524" cy="3385542"/>
          </a:xfrm>
        </p:spPr>
        <p:txBody>
          <a:bodyPr/>
          <a:lstStyle/>
          <a:p>
            <a:pPr algn="ctr"/>
            <a:r>
              <a:rPr lang="en-ZA" sz="2000" dirty="0">
                <a:latin typeface="Verdana" panose="020B0604030504040204" pitchFamily="34" charset="0"/>
                <a:ea typeface="Verdana" panose="020B0604030504040204" pitchFamily="34" charset="0"/>
                <a:cs typeface="Verdana" panose="020B0604030504040204" pitchFamily="34" charset="0"/>
              </a:rPr>
              <a:t>LEGISLATIVE MANDATE </a:t>
            </a:r>
            <a:br>
              <a:rPr lang="en-ZA" sz="2000" dirty="0">
                <a:latin typeface="Verdana" panose="020B0604030504040204" pitchFamily="34" charset="0"/>
                <a:ea typeface="Verdana" panose="020B0604030504040204" pitchFamily="34" charset="0"/>
                <a:cs typeface="Verdana" panose="020B0604030504040204" pitchFamily="34" charset="0"/>
              </a:rPr>
            </a:br>
            <a:br>
              <a:rPr lang="en-ZA" sz="2000" dirty="0">
                <a:latin typeface="Verdana" panose="020B0604030504040204" pitchFamily="34" charset="0"/>
                <a:ea typeface="Verdana" panose="020B0604030504040204" pitchFamily="34" charset="0"/>
                <a:cs typeface="Verdana" panose="020B0604030504040204" pitchFamily="34" charset="0"/>
              </a:rPr>
            </a:br>
            <a:r>
              <a:rPr lang="en-ZA" sz="2000" dirty="0">
                <a:latin typeface="Verdana" panose="020B0604030504040204" pitchFamily="34" charset="0"/>
                <a:ea typeface="Verdana" panose="020B0604030504040204" pitchFamily="34" charset="0"/>
                <a:cs typeface="Verdana" panose="020B0604030504040204" pitchFamily="34" charset="0"/>
              </a:rPr>
              <a:t>PSIR Act 56 of 2001</a:t>
            </a:r>
            <a:br>
              <a:rPr lang="en-ZA" sz="2000" dirty="0"/>
            </a:br>
            <a:br>
              <a:rPr lang="en-ZA" sz="2000" dirty="0"/>
            </a:br>
            <a:br>
              <a:rPr lang="en-ZA" sz="2000" dirty="0"/>
            </a:br>
            <a:br>
              <a:rPr lang="en-ZA" sz="2000" dirty="0"/>
            </a:br>
            <a:br>
              <a:rPr lang="en-ZA" sz="2000" dirty="0"/>
            </a:br>
            <a:r>
              <a:rPr lang="en-ZA" sz="2000" dirty="0"/>
              <a:t> </a:t>
            </a:r>
            <a:br>
              <a:rPr lang="en-ZA" sz="2000" dirty="0"/>
            </a:br>
            <a:br>
              <a:rPr lang="en-ZA" sz="2000" dirty="0"/>
            </a:br>
            <a:br>
              <a:rPr lang="en-ZA" sz="2000" dirty="0"/>
            </a:br>
            <a:endParaRPr lang="en-ZA" sz="2000" dirty="0"/>
          </a:p>
        </p:txBody>
      </p:sp>
      <p:sp>
        <p:nvSpPr>
          <p:cNvPr id="32" name="Subtitle 31"/>
          <p:cNvSpPr>
            <a:spLocks noGrp="1"/>
          </p:cNvSpPr>
          <p:nvPr>
            <p:ph type="subTitle" idx="4"/>
          </p:nvPr>
        </p:nvSpPr>
        <p:spPr>
          <a:xfrm>
            <a:off x="228600" y="1209675"/>
            <a:ext cx="6629401" cy="4616648"/>
          </a:xfrm>
        </p:spPr>
        <p:txBody>
          <a:bodyPr/>
          <a:lstStyle/>
          <a:p>
            <a:endParaRPr lang="en-ZA" dirty="0"/>
          </a:p>
          <a:p>
            <a:pPr marL="342900" marR="89535" lvl="0" indent="-342900" algn="just">
              <a:lnSpc>
                <a:spcPct val="150000"/>
              </a:lnSpc>
              <a:spcAft>
                <a:spcPts val="0"/>
              </a:spcAft>
              <a:buFont typeface="+mj-lt"/>
              <a:buAutoNum type="romanLcParenBoth"/>
            </a:pPr>
            <a:r>
              <a:rPr lang="en-US" sz="1600" kern="1200" dirty="0">
                <a:solidFill>
                  <a:prstClr val="black"/>
                </a:solidFill>
                <a:latin typeface="Verdana" panose="020B0604030504040204" pitchFamily="34" charset="0"/>
                <a:ea typeface="Verdana" panose="020B0604030504040204" pitchFamily="34" charset="0"/>
                <a:cs typeface="Verdana" panose="020B0604030504040204" pitchFamily="34" charset="0"/>
              </a:rPr>
              <a:t>Accreditation and withdrawal of the accreditation of persons and institutions;</a:t>
            </a:r>
            <a:endParaRPr lang="en-ZA" sz="1600" kern="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42900" marR="89535" lvl="0" indent="-342900" algn="just">
              <a:lnSpc>
                <a:spcPct val="150000"/>
              </a:lnSpc>
              <a:spcAft>
                <a:spcPts val="0"/>
              </a:spcAft>
              <a:buFont typeface="+mj-lt"/>
              <a:buAutoNum type="romanLcParenBoth"/>
            </a:pPr>
            <a:endParaRPr lang="en-US" sz="1600" kern="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42900" marR="89535" lvl="0" indent="-342900" algn="just">
              <a:lnSpc>
                <a:spcPct val="150000"/>
              </a:lnSpc>
              <a:spcAft>
                <a:spcPts val="0"/>
              </a:spcAft>
              <a:buFont typeface="+mj-lt"/>
              <a:buAutoNum type="romanLcParenBoth"/>
            </a:pPr>
            <a:r>
              <a:rPr lang="en-US" sz="1600" kern="1200" dirty="0">
                <a:solidFill>
                  <a:prstClr val="black"/>
                </a:solidFill>
                <a:latin typeface="Verdana" panose="020B0604030504040204" pitchFamily="34" charset="0"/>
                <a:ea typeface="Verdana" panose="020B0604030504040204" pitchFamily="34" charset="0"/>
                <a:cs typeface="Verdana" panose="020B0604030504040204" pitchFamily="34" charset="0"/>
              </a:rPr>
              <a:t>Monitoring and auditing of the quality of training functions performed by accredited person;</a:t>
            </a:r>
          </a:p>
          <a:p>
            <a:pPr marL="342900" marR="89535" lvl="0" indent="-342900" algn="just">
              <a:lnSpc>
                <a:spcPct val="150000"/>
              </a:lnSpc>
              <a:spcAft>
                <a:spcPts val="0"/>
              </a:spcAft>
              <a:buFont typeface="+mj-lt"/>
              <a:buAutoNum type="romanLcParenBoth"/>
            </a:pPr>
            <a:endParaRPr lang="en-US" sz="1600" kern="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42900" marR="89535" lvl="0" indent="-342900" algn="just">
              <a:lnSpc>
                <a:spcPct val="150000"/>
              </a:lnSpc>
              <a:spcAft>
                <a:spcPts val="0"/>
              </a:spcAft>
              <a:buFont typeface="+mj-lt"/>
              <a:buAutoNum type="romanLcParenBoth"/>
            </a:pPr>
            <a:r>
              <a:rPr lang="en-US" sz="1600" kern="1200" dirty="0">
                <a:solidFill>
                  <a:prstClr val="black"/>
                </a:solidFill>
                <a:latin typeface="Verdana" panose="020B0604030504040204" pitchFamily="34" charset="0"/>
                <a:ea typeface="Verdana" panose="020B0604030504040204" pitchFamily="34" charset="0"/>
                <a:cs typeface="Verdana" panose="020B0604030504040204" pitchFamily="34" charset="0"/>
              </a:rPr>
              <a:t> Participation in the activities of other bodies and persons entitled by law to set standards in respect of training of security service providers or bodies entitled to formulate, implement or monitor skills development for the private security industry;</a:t>
            </a:r>
            <a:endParaRPr lang="en-ZA" sz="1600" kern="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endParaRPr lang="en-ZA" dirty="0"/>
          </a:p>
        </p:txBody>
      </p:sp>
      <p:sp>
        <p:nvSpPr>
          <p:cNvPr id="43" name="object 43"/>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10" dirty="0"/>
              <a:t>Safer Homes </a:t>
            </a:r>
            <a:r>
              <a:rPr spc="5" dirty="0"/>
              <a:t>• </a:t>
            </a:r>
            <a:r>
              <a:rPr spc="10" dirty="0"/>
              <a:t>Safer </a:t>
            </a:r>
            <a:r>
              <a:rPr spc="5" dirty="0"/>
              <a:t>Businesses • </a:t>
            </a:r>
            <a:r>
              <a:rPr spc="10" dirty="0"/>
              <a:t>Safer</a:t>
            </a:r>
            <a:r>
              <a:rPr spc="30" dirty="0"/>
              <a:t> </a:t>
            </a:r>
            <a:r>
              <a:rPr spc="5" dirty="0"/>
              <a:t>Communities</a:t>
            </a:r>
          </a:p>
        </p:txBody>
      </p:sp>
      <p:grpSp>
        <p:nvGrpSpPr>
          <p:cNvPr id="7" name="object 7"/>
          <p:cNvGrpSpPr/>
          <p:nvPr/>
        </p:nvGrpSpPr>
        <p:grpSpPr>
          <a:xfrm>
            <a:off x="7852232" y="2297608"/>
            <a:ext cx="843280" cy="756920"/>
            <a:chOff x="7852232" y="2297608"/>
            <a:chExt cx="843280" cy="756920"/>
          </a:xfrm>
        </p:grpSpPr>
        <p:sp>
          <p:nvSpPr>
            <p:cNvPr id="8" name="object 8"/>
            <p:cNvSpPr/>
            <p:nvPr/>
          </p:nvSpPr>
          <p:spPr>
            <a:xfrm>
              <a:off x="8112747" y="2532405"/>
              <a:ext cx="356870" cy="309245"/>
            </a:xfrm>
            <a:custGeom>
              <a:avLst/>
              <a:gdLst/>
              <a:ahLst/>
              <a:cxnLst/>
              <a:rect l="l" t="t" r="r" b="b"/>
              <a:pathLst>
                <a:path w="356870" h="309244">
                  <a:moveTo>
                    <a:pt x="89395" y="0"/>
                  </a:moveTo>
                  <a:lnTo>
                    <a:pt x="0" y="154952"/>
                  </a:lnTo>
                  <a:lnTo>
                    <a:pt x="88201" y="307505"/>
                  </a:lnTo>
                  <a:lnTo>
                    <a:pt x="269366" y="308698"/>
                  </a:lnTo>
                  <a:lnTo>
                    <a:pt x="356374" y="153758"/>
                  </a:lnTo>
                  <a:lnTo>
                    <a:pt x="266979" y="2387"/>
                  </a:lnTo>
                  <a:lnTo>
                    <a:pt x="89395" y="0"/>
                  </a:lnTo>
                  <a:close/>
                </a:path>
              </a:pathLst>
            </a:custGeom>
            <a:ln w="3175">
              <a:solidFill>
                <a:srgbClr val="FFFFFF"/>
              </a:solidFill>
            </a:ln>
          </p:spPr>
          <p:txBody>
            <a:bodyPr wrap="square" lIns="0" tIns="0" rIns="0" bIns="0" rtlCol="0"/>
            <a:lstStyle/>
            <a:p>
              <a:endParaRPr/>
            </a:p>
          </p:txBody>
        </p:sp>
        <p:sp>
          <p:nvSpPr>
            <p:cNvPr id="9" name="object 9"/>
            <p:cNvSpPr/>
            <p:nvPr/>
          </p:nvSpPr>
          <p:spPr>
            <a:xfrm>
              <a:off x="7961896" y="2881592"/>
              <a:ext cx="190538" cy="165315"/>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8375523" y="2888755"/>
              <a:ext cx="190538" cy="165315"/>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8505964" y="2605824"/>
              <a:ext cx="188595" cy="163830"/>
            </a:xfrm>
            <a:custGeom>
              <a:avLst/>
              <a:gdLst/>
              <a:ahLst/>
              <a:cxnLst/>
              <a:rect l="l" t="t" r="r" b="b"/>
              <a:pathLst>
                <a:path w="188595" h="163830">
                  <a:moveTo>
                    <a:pt x="47294" y="0"/>
                  </a:moveTo>
                  <a:lnTo>
                    <a:pt x="0" y="81978"/>
                  </a:lnTo>
                  <a:lnTo>
                    <a:pt x="46672" y="162699"/>
                  </a:lnTo>
                  <a:lnTo>
                    <a:pt x="142519" y="163334"/>
                  </a:lnTo>
                  <a:lnTo>
                    <a:pt x="188556" y="81356"/>
                  </a:lnTo>
                  <a:lnTo>
                    <a:pt x="141262" y="1257"/>
                  </a:lnTo>
                  <a:lnTo>
                    <a:pt x="47294" y="0"/>
                  </a:lnTo>
                  <a:close/>
                </a:path>
              </a:pathLst>
            </a:custGeom>
            <a:ln w="3175">
              <a:solidFill>
                <a:srgbClr val="FFFFFF"/>
              </a:solidFill>
            </a:ln>
          </p:spPr>
          <p:txBody>
            <a:bodyPr wrap="square" lIns="0" tIns="0" rIns="0" bIns="0" rtlCol="0"/>
            <a:lstStyle/>
            <a:p>
              <a:endParaRPr/>
            </a:p>
          </p:txBody>
        </p:sp>
        <p:sp>
          <p:nvSpPr>
            <p:cNvPr id="12" name="object 12"/>
            <p:cNvSpPr/>
            <p:nvPr/>
          </p:nvSpPr>
          <p:spPr>
            <a:xfrm>
              <a:off x="8350008" y="2335454"/>
              <a:ext cx="190525" cy="165315"/>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7853222" y="2592235"/>
              <a:ext cx="188595" cy="163830"/>
            </a:xfrm>
            <a:custGeom>
              <a:avLst/>
              <a:gdLst/>
              <a:ahLst/>
              <a:cxnLst/>
              <a:rect l="l" t="t" r="r" b="b"/>
              <a:pathLst>
                <a:path w="188595" h="163830">
                  <a:moveTo>
                    <a:pt x="47294" y="0"/>
                  </a:moveTo>
                  <a:lnTo>
                    <a:pt x="0" y="81978"/>
                  </a:lnTo>
                  <a:lnTo>
                    <a:pt x="46659" y="162699"/>
                  </a:lnTo>
                  <a:lnTo>
                    <a:pt x="142519" y="163334"/>
                  </a:lnTo>
                  <a:lnTo>
                    <a:pt x="188556" y="81356"/>
                  </a:lnTo>
                  <a:lnTo>
                    <a:pt x="141262" y="1257"/>
                  </a:lnTo>
                  <a:lnTo>
                    <a:pt x="47294" y="0"/>
                  </a:lnTo>
                  <a:close/>
                </a:path>
              </a:pathLst>
            </a:custGeom>
            <a:ln w="3175">
              <a:solidFill>
                <a:srgbClr val="FFFFFF"/>
              </a:solidFill>
            </a:ln>
          </p:spPr>
          <p:txBody>
            <a:bodyPr wrap="square" lIns="0" tIns="0" rIns="0" bIns="0" rtlCol="0"/>
            <a:lstStyle/>
            <a:p>
              <a:endParaRPr/>
            </a:p>
          </p:txBody>
        </p:sp>
        <p:sp>
          <p:nvSpPr>
            <p:cNvPr id="14" name="object 14"/>
            <p:cNvSpPr/>
            <p:nvPr/>
          </p:nvSpPr>
          <p:spPr>
            <a:xfrm>
              <a:off x="8011795" y="2298598"/>
              <a:ext cx="188595" cy="163830"/>
            </a:xfrm>
            <a:custGeom>
              <a:avLst/>
              <a:gdLst/>
              <a:ahLst/>
              <a:cxnLst/>
              <a:rect l="l" t="t" r="r" b="b"/>
              <a:pathLst>
                <a:path w="188595" h="163830">
                  <a:moveTo>
                    <a:pt x="47307" y="0"/>
                  </a:moveTo>
                  <a:lnTo>
                    <a:pt x="0" y="81978"/>
                  </a:lnTo>
                  <a:lnTo>
                    <a:pt x="46672" y="162699"/>
                  </a:lnTo>
                  <a:lnTo>
                    <a:pt x="142532" y="163334"/>
                  </a:lnTo>
                  <a:lnTo>
                    <a:pt x="188556" y="81356"/>
                  </a:lnTo>
                  <a:lnTo>
                    <a:pt x="141262" y="1257"/>
                  </a:lnTo>
                  <a:lnTo>
                    <a:pt x="47307" y="0"/>
                  </a:lnTo>
                  <a:close/>
                </a:path>
              </a:pathLst>
            </a:custGeom>
            <a:ln w="3175">
              <a:solidFill>
                <a:srgbClr val="FFFFFF"/>
              </a:solidFill>
            </a:ln>
          </p:spPr>
          <p:txBody>
            <a:bodyPr wrap="square" lIns="0" tIns="0" rIns="0" bIns="0" rtlCol="0"/>
            <a:lstStyle/>
            <a:p>
              <a:endParaRPr/>
            </a:p>
          </p:txBody>
        </p:sp>
        <p:sp>
          <p:nvSpPr>
            <p:cNvPr id="15" name="object 15"/>
            <p:cNvSpPr/>
            <p:nvPr/>
          </p:nvSpPr>
          <p:spPr>
            <a:xfrm>
              <a:off x="8129562" y="2413000"/>
              <a:ext cx="62865" cy="101600"/>
            </a:xfrm>
            <a:custGeom>
              <a:avLst/>
              <a:gdLst/>
              <a:ahLst/>
              <a:cxnLst/>
              <a:rect l="l" t="t" r="r" b="b"/>
              <a:pathLst>
                <a:path w="62865" h="101600">
                  <a:moveTo>
                    <a:pt x="62369" y="101511"/>
                  </a:moveTo>
                  <a:lnTo>
                    <a:pt x="0" y="0"/>
                  </a:lnTo>
                </a:path>
              </a:pathLst>
            </a:custGeom>
            <a:ln w="3175">
              <a:solidFill>
                <a:srgbClr val="FFFFFF"/>
              </a:solidFill>
            </a:ln>
          </p:spPr>
          <p:txBody>
            <a:bodyPr wrap="square" lIns="0" tIns="0" rIns="0" bIns="0" rtlCol="0"/>
            <a:lstStyle/>
            <a:p>
              <a:endParaRPr/>
            </a:p>
          </p:txBody>
        </p:sp>
        <p:sp>
          <p:nvSpPr>
            <p:cNvPr id="16" name="object 16"/>
            <p:cNvSpPr/>
            <p:nvPr/>
          </p:nvSpPr>
          <p:spPr>
            <a:xfrm>
              <a:off x="7889862" y="2688171"/>
              <a:ext cx="196215" cy="0"/>
            </a:xfrm>
            <a:custGeom>
              <a:avLst/>
              <a:gdLst/>
              <a:ahLst/>
              <a:cxnLst/>
              <a:rect l="l" t="t" r="r" b="b"/>
              <a:pathLst>
                <a:path w="196215">
                  <a:moveTo>
                    <a:pt x="195668" y="0"/>
                  </a:moveTo>
                  <a:lnTo>
                    <a:pt x="0" y="0"/>
                  </a:lnTo>
                </a:path>
              </a:pathLst>
            </a:custGeom>
            <a:ln w="3175">
              <a:solidFill>
                <a:srgbClr val="FFFFFF"/>
              </a:solidFill>
            </a:ln>
          </p:spPr>
          <p:txBody>
            <a:bodyPr wrap="square" lIns="0" tIns="0" rIns="0" bIns="0" rtlCol="0"/>
            <a:lstStyle/>
            <a:p>
              <a:endParaRPr/>
            </a:p>
          </p:txBody>
        </p:sp>
        <p:sp>
          <p:nvSpPr>
            <p:cNvPr id="17" name="object 17"/>
            <p:cNvSpPr/>
            <p:nvPr/>
          </p:nvSpPr>
          <p:spPr>
            <a:xfrm>
              <a:off x="8204162" y="2849601"/>
              <a:ext cx="82550" cy="133350"/>
            </a:xfrm>
            <a:custGeom>
              <a:avLst/>
              <a:gdLst/>
              <a:ahLst/>
              <a:cxnLst/>
              <a:rect l="l" t="t" r="r" b="b"/>
              <a:pathLst>
                <a:path w="82550" h="133350">
                  <a:moveTo>
                    <a:pt x="0" y="0"/>
                  </a:moveTo>
                  <a:lnTo>
                    <a:pt x="81940" y="133299"/>
                  </a:lnTo>
                </a:path>
              </a:pathLst>
            </a:custGeom>
            <a:ln w="3175">
              <a:solidFill>
                <a:srgbClr val="FFFFFF"/>
              </a:solidFill>
            </a:ln>
          </p:spPr>
          <p:txBody>
            <a:bodyPr wrap="square" lIns="0" tIns="0" rIns="0" bIns="0" rtlCol="0"/>
            <a:lstStyle/>
            <a:p>
              <a:endParaRPr/>
            </a:p>
          </p:txBody>
        </p:sp>
        <p:sp>
          <p:nvSpPr>
            <p:cNvPr id="18" name="object 18"/>
            <p:cNvSpPr/>
            <p:nvPr/>
          </p:nvSpPr>
          <p:spPr>
            <a:xfrm>
              <a:off x="8479332" y="2545080"/>
              <a:ext cx="88265" cy="131445"/>
            </a:xfrm>
            <a:custGeom>
              <a:avLst/>
              <a:gdLst/>
              <a:ahLst/>
              <a:cxnLst/>
              <a:rect l="l" t="t" r="r" b="b"/>
              <a:pathLst>
                <a:path w="88265" h="131444">
                  <a:moveTo>
                    <a:pt x="0" y="130860"/>
                  </a:moveTo>
                  <a:lnTo>
                    <a:pt x="88049" y="0"/>
                  </a:lnTo>
                </a:path>
              </a:pathLst>
            </a:custGeom>
            <a:ln w="3175">
              <a:solidFill>
                <a:srgbClr val="FFFFFF"/>
              </a:solidFill>
            </a:ln>
          </p:spPr>
          <p:txBody>
            <a:bodyPr wrap="square" lIns="0" tIns="0" rIns="0" bIns="0" rtlCol="0"/>
            <a:lstStyle/>
            <a:p>
              <a:endParaRPr/>
            </a:p>
          </p:txBody>
        </p:sp>
      </p:grpSp>
      <p:grpSp>
        <p:nvGrpSpPr>
          <p:cNvPr id="19" name="object 19"/>
          <p:cNvGrpSpPr/>
          <p:nvPr/>
        </p:nvGrpSpPr>
        <p:grpSpPr>
          <a:xfrm>
            <a:off x="7862366" y="657669"/>
            <a:ext cx="843915" cy="756920"/>
            <a:chOff x="7862366" y="657669"/>
            <a:chExt cx="843915" cy="756920"/>
          </a:xfrm>
        </p:grpSpPr>
        <p:sp>
          <p:nvSpPr>
            <p:cNvPr id="20" name="object 20"/>
            <p:cNvSpPr/>
            <p:nvPr/>
          </p:nvSpPr>
          <p:spPr>
            <a:xfrm>
              <a:off x="8122894" y="892467"/>
              <a:ext cx="356870" cy="309245"/>
            </a:xfrm>
            <a:custGeom>
              <a:avLst/>
              <a:gdLst/>
              <a:ahLst/>
              <a:cxnLst/>
              <a:rect l="l" t="t" r="r" b="b"/>
              <a:pathLst>
                <a:path w="356870" h="309244">
                  <a:moveTo>
                    <a:pt x="89395" y="0"/>
                  </a:moveTo>
                  <a:lnTo>
                    <a:pt x="0" y="154940"/>
                  </a:lnTo>
                  <a:lnTo>
                    <a:pt x="88201" y="307505"/>
                  </a:lnTo>
                  <a:lnTo>
                    <a:pt x="269366" y="308698"/>
                  </a:lnTo>
                  <a:lnTo>
                    <a:pt x="356387" y="153746"/>
                  </a:lnTo>
                  <a:lnTo>
                    <a:pt x="266979" y="2387"/>
                  </a:lnTo>
                  <a:lnTo>
                    <a:pt x="89395" y="0"/>
                  </a:lnTo>
                  <a:close/>
                </a:path>
              </a:pathLst>
            </a:custGeom>
            <a:ln w="3175">
              <a:solidFill>
                <a:srgbClr val="FFFFFF"/>
              </a:solidFill>
            </a:ln>
          </p:spPr>
          <p:txBody>
            <a:bodyPr wrap="square" lIns="0" tIns="0" rIns="0" bIns="0" rtlCol="0"/>
            <a:lstStyle/>
            <a:p>
              <a:endParaRPr/>
            </a:p>
          </p:txBody>
        </p:sp>
        <p:sp>
          <p:nvSpPr>
            <p:cNvPr id="21" name="object 21"/>
            <p:cNvSpPr/>
            <p:nvPr/>
          </p:nvSpPr>
          <p:spPr>
            <a:xfrm>
              <a:off x="7972043" y="1241653"/>
              <a:ext cx="190538" cy="165315"/>
            </a:xfrm>
            <a:prstGeom prst="rect">
              <a:avLst/>
            </a:prstGeom>
            <a:blipFill>
              <a:blip r:embed="rId6" cstate="print"/>
              <a:stretch>
                <a:fillRect/>
              </a:stretch>
            </a:blipFill>
          </p:spPr>
          <p:txBody>
            <a:bodyPr wrap="square" lIns="0" tIns="0" rIns="0" bIns="0" rtlCol="0"/>
            <a:lstStyle/>
            <a:p>
              <a:endParaRPr/>
            </a:p>
          </p:txBody>
        </p:sp>
        <p:sp>
          <p:nvSpPr>
            <p:cNvPr id="22" name="object 22"/>
            <p:cNvSpPr/>
            <p:nvPr/>
          </p:nvSpPr>
          <p:spPr>
            <a:xfrm>
              <a:off x="8385682" y="1248829"/>
              <a:ext cx="190538" cy="165315"/>
            </a:xfrm>
            <a:prstGeom prst="rect">
              <a:avLst/>
            </a:prstGeom>
            <a:blipFill>
              <a:blip r:embed="rId7" cstate="print"/>
              <a:stretch>
                <a:fillRect/>
              </a:stretch>
            </a:blipFill>
          </p:spPr>
          <p:txBody>
            <a:bodyPr wrap="square" lIns="0" tIns="0" rIns="0" bIns="0" rtlCol="0"/>
            <a:lstStyle/>
            <a:p>
              <a:endParaRPr/>
            </a:p>
          </p:txBody>
        </p:sp>
        <p:sp>
          <p:nvSpPr>
            <p:cNvPr id="23" name="object 23"/>
            <p:cNvSpPr/>
            <p:nvPr/>
          </p:nvSpPr>
          <p:spPr>
            <a:xfrm>
              <a:off x="8516111" y="965898"/>
              <a:ext cx="188595" cy="163830"/>
            </a:xfrm>
            <a:custGeom>
              <a:avLst/>
              <a:gdLst/>
              <a:ahLst/>
              <a:cxnLst/>
              <a:rect l="l" t="t" r="r" b="b"/>
              <a:pathLst>
                <a:path w="188595" h="163830">
                  <a:moveTo>
                    <a:pt x="47294" y="0"/>
                  </a:moveTo>
                  <a:lnTo>
                    <a:pt x="0" y="81978"/>
                  </a:lnTo>
                  <a:lnTo>
                    <a:pt x="46659" y="162699"/>
                  </a:lnTo>
                  <a:lnTo>
                    <a:pt x="142519" y="163334"/>
                  </a:lnTo>
                  <a:lnTo>
                    <a:pt x="188556" y="81343"/>
                  </a:lnTo>
                  <a:lnTo>
                    <a:pt x="141262" y="1257"/>
                  </a:lnTo>
                  <a:lnTo>
                    <a:pt x="47294" y="0"/>
                  </a:lnTo>
                  <a:close/>
                </a:path>
              </a:pathLst>
            </a:custGeom>
            <a:ln w="3175">
              <a:solidFill>
                <a:srgbClr val="FFFFFF"/>
              </a:solidFill>
            </a:ln>
          </p:spPr>
          <p:txBody>
            <a:bodyPr wrap="square" lIns="0" tIns="0" rIns="0" bIns="0" rtlCol="0"/>
            <a:lstStyle/>
            <a:p>
              <a:endParaRPr/>
            </a:p>
          </p:txBody>
        </p:sp>
        <p:sp>
          <p:nvSpPr>
            <p:cNvPr id="24" name="object 24"/>
            <p:cNvSpPr/>
            <p:nvPr/>
          </p:nvSpPr>
          <p:spPr>
            <a:xfrm>
              <a:off x="8360143" y="695528"/>
              <a:ext cx="190538" cy="165315"/>
            </a:xfrm>
            <a:prstGeom prst="rect">
              <a:avLst/>
            </a:prstGeom>
            <a:blipFill>
              <a:blip r:embed="rId6" cstate="print"/>
              <a:stretch>
                <a:fillRect/>
              </a:stretch>
            </a:blipFill>
          </p:spPr>
          <p:txBody>
            <a:bodyPr wrap="square" lIns="0" tIns="0" rIns="0" bIns="0" rtlCol="0"/>
            <a:lstStyle/>
            <a:p>
              <a:endParaRPr/>
            </a:p>
          </p:txBody>
        </p:sp>
        <p:sp>
          <p:nvSpPr>
            <p:cNvPr id="25" name="object 25"/>
            <p:cNvSpPr/>
            <p:nvPr/>
          </p:nvSpPr>
          <p:spPr>
            <a:xfrm>
              <a:off x="7863357" y="952309"/>
              <a:ext cx="188595" cy="163830"/>
            </a:xfrm>
            <a:custGeom>
              <a:avLst/>
              <a:gdLst/>
              <a:ahLst/>
              <a:cxnLst/>
              <a:rect l="l" t="t" r="r" b="b"/>
              <a:pathLst>
                <a:path w="188595" h="163830">
                  <a:moveTo>
                    <a:pt x="47294" y="0"/>
                  </a:moveTo>
                  <a:lnTo>
                    <a:pt x="0" y="81978"/>
                  </a:lnTo>
                  <a:lnTo>
                    <a:pt x="46659" y="162699"/>
                  </a:lnTo>
                  <a:lnTo>
                    <a:pt x="142519" y="163334"/>
                  </a:lnTo>
                  <a:lnTo>
                    <a:pt x="188556" y="81343"/>
                  </a:lnTo>
                  <a:lnTo>
                    <a:pt x="141262" y="1257"/>
                  </a:lnTo>
                  <a:lnTo>
                    <a:pt x="47294" y="0"/>
                  </a:lnTo>
                  <a:close/>
                </a:path>
              </a:pathLst>
            </a:custGeom>
            <a:ln w="3175">
              <a:solidFill>
                <a:srgbClr val="FFFFFF"/>
              </a:solidFill>
            </a:ln>
          </p:spPr>
          <p:txBody>
            <a:bodyPr wrap="square" lIns="0" tIns="0" rIns="0" bIns="0" rtlCol="0"/>
            <a:lstStyle/>
            <a:p>
              <a:endParaRPr/>
            </a:p>
          </p:txBody>
        </p:sp>
        <p:sp>
          <p:nvSpPr>
            <p:cNvPr id="26" name="object 26"/>
            <p:cNvSpPr/>
            <p:nvPr/>
          </p:nvSpPr>
          <p:spPr>
            <a:xfrm>
              <a:off x="8021954" y="658660"/>
              <a:ext cx="188595" cy="163830"/>
            </a:xfrm>
            <a:custGeom>
              <a:avLst/>
              <a:gdLst/>
              <a:ahLst/>
              <a:cxnLst/>
              <a:rect l="l" t="t" r="r" b="b"/>
              <a:pathLst>
                <a:path w="188595" h="163830">
                  <a:moveTo>
                    <a:pt x="47294" y="0"/>
                  </a:moveTo>
                  <a:lnTo>
                    <a:pt x="0" y="81978"/>
                  </a:lnTo>
                  <a:lnTo>
                    <a:pt x="46659" y="162699"/>
                  </a:lnTo>
                  <a:lnTo>
                    <a:pt x="142519" y="163334"/>
                  </a:lnTo>
                  <a:lnTo>
                    <a:pt x="188556" y="81343"/>
                  </a:lnTo>
                  <a:lnTo>
                    <a:pt x="141262" y="1257"/>
                  </a:lnTo>
                  <a:lnTo>
                    <a:pt x="47294" y="0"/>
                  </a:lnTo>
                  <a:close/>
                </a:path>
              </a:pathLst>
            </a:custGeom>
            <a:ln w="3175">
              <a:solidFill>
                <a:srgbClr val="FFFFFF"/>
              </a:solidFill>
            </a:ln>
          </p:spPr>
          <p:txBody>
            <a:bodyPr wrap="square" lIns="0" tIns="0" rIns="0" bIns="0" rtlCol="0"/>
            <a:lstStyle/>
            <a:p>
              <a:endParaRPr/>
            </a:p>
          </p:txBody>
        </p:sp>
        <p:sp>
          <p:nvSpPr>
            <p:cNvPr id="27" name="object 27"/>
            <p:cNvSpPr/>
            <p:nvPr/>
          </p:nvSpPr>
          <p:spPr>
            <a:xfrm>
              <a:off x="8139696" y="773074"/>
              <a:ext cx="62865" cy="101600"/>
            </a:xfrm>
            <a:custGeom>
              <a:avLst/>
              <a:gdLst/>
              <a:ahLst/>
              <a:cxnLst/>
              <a:rect l="l" t="t" r="r" b="b"/>
              <a:pathLst>
                <a:path w="62865" h="101600">
                  <a:moveTo>
                    <a:pt x="62369" y="101511"/>
                  </a:moveTo>
                  <a:lnTo>
                    <a:pt x="0" y="0"/>
                  </a:lnTo>
                </a:path>
              </a:pathLst>
            </a:custGeom>
            <a:ln w="3175">
              <a:solidFill>
                <a:srgbClr val="FFFFFF"/>
              </a:solidFill>
            </a:ln>
          </p:spPr>
          <p:txBody>
            <a:bodyPr wrap="square" lIns="0" tIns="0" rIns="0" bIns="0" rtlCol="0"/>
            <a:lstStyle/>
            <a:p>
              <a:endParaRPr/>
            </a:p>
          </p:txBody>
        </p:sp>
        <p:sp>
          <p:nvSpPr>
            <p:cNvPr id="28" name="object 28"/>
            <p:cNvSpPr/>
            <p:nvPr/>
          </p:nvSpPr>
          <p:spPr>
            <a:xfrm>
              <a:off x="7899996" y="1048245"/>
              <a:ext cx="196215" cy="0"/>
            </a:xfrm>
            <a:custGeom>
              <a:avLst/>
              <a:gdLst/>
              <a:ahLst/>
              <a:cxnLst/>
              <a:rect l="l" t="t" r="r" b="b"/>
              <a:pathLst>
                <a:path w="196215">
                  <a:moveTo>
                    <a:pt x="195668" y="0"/>
                  </a:moveTo>
                  <a:lnTo>
                    <a:pt x="0" y="0"/>
                  </a:lnTo>
                </a:path>
              </a:pathLst>
            </a:custGeom>
            <a:ln w="3175">
              <a:solidFill>
                <a:srgbClr val="FFFFFF"/>
              </a:solidFill>
            </a:ln>
          </p:spPr>
          <p:txBody>
            <a:bodyPr wrap="square" lIns="0" tIns="0" rIns="0" bIns="0" rtlCol="0"/>
            <a:lstStyle/>
            <a:p>
              <a:endParaRPr/>
            </a:p>
          </p:txBody>
        </p:sp>
        <p:sp>
          <p:nvSpPr>
            <p:cNvPr id="29" name="object 29"/>
            <p:cNvSpPr/>
            <p:nvPr/>
          </p:nvSpPr>
          <p:spPr>
            <a:xfrm>
              <a:off x="8214296" y="1209675"/>
              <a:ext cx="82550" cy="133350"/>
            </a:xfrm>
            <a:custGeom>
              <a:avLst/>
              <a:gdLst/>
              <a:ahLst/>
              <a:cxnLst/>
              <a:rect l="l" t="t" r="r" b="b"/>
              <a:pathLst>
                <a:path w="82550" h="133350">
                  <a:moveTo>
                    <a:pt x="0" y="0"/>
                  </a:moveTo>
                  <a:lnTo>
                    <a:pt x="81940" y="133299"/>
                  </a:lnTo>
                </a:path>
              </a:pathLst>
            </a:custGeom>
            <a:ln w="3175">
              <a:solidFill>
                <a:srgbClr val="FFFFFF"/>
              </a:solidFill>
            </a:ln>
          </p:spPr>
          <p:txBody>
            <a:bodyPr wrap="square" lIns="0" tIns="0" rIns="0" bIns="0" rtlCol="0"/>
            <a:lstStyle/>
            <a:p>
              <a:endParaRPr/>
            </a:p>
          </p:txBody>
        </p:sp>
        <p:sp>
          <p:nvSpPr>
            <p:cNvPr id="30" name="object 30"/>
            <p:cNvSpPr/>
            <p:nvPr/>
          </p:nvSpPr>
          <p:spPr>
            <a:xfrm>
              <a:off x="8489454" y="905154"/>
              <a:ext cx="88265" cy="131445"/>
            </a:xfrm>
            <a:custGeom>
              <a:avLst/>
              <a:gdLst/>
              <a:ahLst/>
              <a:cxnLst/>
              <a:rect l="l" t="t" r="r" b="b"/>
              <a:pathLst>
                <a:path w="88265" h="131444">
                  <a:moveTo>
                    <a:pt x="0" y="130860"/>
                  </a:moveTo>
                  <a:lnTo>
                    <a:pt x="88061" y="0"/>
                  </a:lnTo>
                </a:path>
              </a:pathLst>
            </a:custGeom>
            <a:ln w="3175">
              <a:solidFill>
                <a:srgbClr val="FFFFFF"/>
              </a:solidFill>
            </a:ln>
          </p:spPr>
          <p:txBody>
            <a:bodyPr wrap="square" lIns="0" tIns="0" rIns="0" bIns="0" rtlCol="0"/>
            <a:lstStyle/>
            <a:p>
              <a:endParaRPr/>
            </a:p>
          </p:txBody>
        </p:sp>
      </p:grpSp>
    </p:spTree>
    <p:extLst>
      <p:ext uri="{BB962C8B-B14F-4D97-AF65-F5344CB8AC3E}">
        <p14:creationId xmlns:p14="http://schemas.microsoft.com/office/powerpoint/2010/main" val="3193354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Title 30"/>
          <p:cNvSpPr>
            <a:spLocks noGrp="1"/>
          </p:cNvSpPr>
          <p:nvPr>
            <p:ph type="ctrTitle"/>
          </p:nvPr>
        </p:nvSpPr>
        <p:spPr>
          <a:xfrm>
            <a:off x="458966" y="140102"/>
            <a:ext cx="6095524" cy="923330"/>
          </a:xfrm>
        </p:spPr>
        <p:txBody>
          <a:bodyPr/>
          <a:lstStyle/>
          <a:p>
            <a:pPr algn="ctr"/>
            <a:r>
              <a:rPr lang="en-ZA" sz="2000" dirty="0">
                <a:latin typeface="Verdana" panose="020B0604030504040204" pitchFamily="34" charset="0"/>
                <a:ea typeface="Verdana" panose="020B0604030504040204" pitchFamily="34" charset="0"/>
                <a:cs typeface="Verdana" panose="020B0604030504040204" pitchFamily="34" charset="0"/>
              </a:rPr>
              <a:t>LEGISLATIVE MANDATE (Cont.)</a:t>
            </a:r>
            <a:br>
              <a:rPr lang="en-ZA" sz="2000" dirty="0"/>
            </a:br>
            <a:br>
              <a:rPr lang="en-ZA" sz="2000" dirty="0"/>
            </a:br>
            <a:endParaRPr lang="en-ZA" sz="2000" dirty="0"/>
          </a:p>
        </p:txBody>
      </p:sp>
      <p:sp>
        <p:nvSpPr>
          <p:cNvPr id="32" name="Subtitle 31"/>
          <p:cNvSpPr>
            <a:spLocks noGrp="1"/>
          </p:cNvSpPr>
          <p:nvPr>
            <p:ph type="subTitle" idx="4"/>
          </p:nvPr>
        </p:nvSpPr>
        <p:spPr>
          <a:xfrm>
            <a:off x="185360" y="614695"/>
            <a:ext cx="6642735" cy="5155257"/>
          </a:xfrm>
        </p:spPr>
        <p:txBody>
          <a:bodyPr/>
          <a:lstStyle/>
          <a:p>
            <a:endParaRPr lang="en-ZA" sz="2000" dirty="0"/>
          </a:p>
          <a:p>
            <a:pPr marL="342900" marR="89535" indent="-342900" algn="just" rtl="0">
              <a:lnSpc>
                <a:spcPct val="150000"/>
              </a:lnSpc>
              <a:buClr>
                <a:srgbClr val="F79646">
                  <a:lumMod val="75000"/>
                </a:srgbClr>
              </a:buClr>
              <a:buFont typeface="Arial" panose="020B0604020202020204" pitchFamily="34" charset="0"/>
              <a:buChar char="•"/>
            </a:pPr>
            <a:r>
              <a:rPr lang="en-US" sz="1600" dirty="0">
                <a:latin typeface="Tahoma" panose="020B0604030504040204" pitchFamily="34" charset="0"/>
                <a:ea typeface="Tahoma" panose="020B0604030504040204" pitchFamily="34" charset="0"/>
                <a:cs typeface="Tahoma" panose="020B0604030504040204" pitchFamily="34" charset="0"/>
              </a:rPr>
              <a:t>(iv) </a:t>
            </a:r>
            <a:r>
              <a:rPr lang="en-US" sz="1600" kern="1200" dirty="0">
                <a:solidFill>
                  <a:prstClr val="black"/>
                </a:solidFill>
                <a:latin typeface="Verdana" panose="020B0604030504040204" pitchFamily="34" charset="0"/>
                <a:ea typeface="Verdana" panose="020B0604030504040204" pitchFamily="34" charset="0"/>
                <a:cs typeface="Verdana" panose="020B0604030504040204" pitchFamily="34" charset="0"/>
              </a:rPr>
              <a:t>The appointment of persons to monitor and assess achievements or outcomes in respect of standards applicable to training;</a:t>
            </a:r>
          </a:p>
          <a:p>
            <a:pPr marL="342900" marR="89535" indent="-342900" algn="just" rtl="0">
              <a:lnSpc>
                <a:spcPct val="150000"/>
              </a:lnSpc>
              <a:buClr>
                <a:srgbClr val="F79646">
                  <a:lumMod val="75000"/>
                </a:srgbClr>
              </a:buClr>
              <a:buFont typeface="Arial" panose="020B0604020202020204" pitchFamily="34" charset="0"/>
              <a:buChar char="•"/>
            </a:pPr>
            <a:endParaRPr lang="en-US" sz="1600" kern="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42900" marR="89535" lvl="0" indent="-342900" algn="just" rtl="0">
              <a:lnSpc>
                <a:spcPct val="150000"/>
              </a:lnSpc>
              <a:buClr>
                <a:srgbClr val="F79646">
                  <a:lumMod val="75000"/>
                </a:srgbClr>
              </a:buClr>
              <a:buFont typeface="Arial" panose="020B0604020202020204" pitchFamily="34" charset="0"/>
              <a:buChar char="•"/>
            </a:pPr>
            <a:r>
              <a:rPr lang="en-US" sz="1600" kern="1200" dirty="0">
                <a:solidFill>
                  <a:prstClr val="black"/>
                </a:solidFill>
                <a:latin typeface="Verdana" panose="020B0604030504040204" pitchFamily="34" charset="0"/>
                <a:ea typeface="Verdana" panose="020B0604030504040204" pitchFamily="34" charset="0"/>
                <a:cs typeface="Verdana" panose="020B0604030504040204" pitchFamily="34" charset="0"/>
              </a:rPr>
              <a:t>(v) The determination and accreditation of qualifications required by security service providers to perform particular types of security services, and</a:t>
            </a:r>
          </a:p>
          <a:p>
            <a:pPr marL="342900" marR="89535" lvl="0" indent="-342900" algn="just" rtl="0">
              <a:lnSpc>
                <a:spcPct val="150000"/>
              </a:lnSpc>
              <a:spcAft>
                <a:spcPts val="0"/>
              </a:spcAft>
              <a:buClr>
                <a:srgbClr val="F79646">
                  <a:lumMod val="75000"/>
                </a:srgbClr>
              </a:buClr>
              <a:buFont typeface="Arial" panose="020B0604020202020204" pitchFamily="34" charset="0"/>
              <a:buChar char="•"/>
            </a:pPr>
            <a:endParaRPr lang="en-US" sz="1600" kern="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42900" marR="89535" lvl="0" indent="-342900" algn="just" rtl="0">
              <a:lnSpc>
                <a:spcPct val="150000"/>
              </a:lnSpc>
              <a:spcAft>
                <a:spcPts val="0"/>
              </a:spcAft>
              <a:buClr>
                <a:srgbClr val="F79646">
                  <a:lumMod val="75000"/>
                </a:srgbClr>
              </a:buClr>
              <a:buFont typeface="Arial" panose="020B0604020202020204" pitchFamily="34" charset="0"/>
              <a:buChar char="•"/>
            </a:pPr>
            <a:r>
              <a:rPr lang="en-US" sz="1600" kern="1200" dirty="0">
                <a:solidFill>
                  <a:prstClr val="black"/>
                </a:solidFill>
                <a:latin typeface="Verdana" panose="020B0604030504040204" pitchFamily="34" charset="0"/>
                <a:ea typeface="Verdana" panose="020B0604030504040204" pitchFamily="34" charset="0"/>
                <a:cs typeface="Verdana" panose="020B0604030504040204" pitchFamily="34" charset="0"/>
              </a:rPr>
              <a:t>(vi) The taking of reasonable steps to verify the authenticity of training certificates presented by persons for the purpose of this Act. </a:t>
            </a:r>
            <a:endParaRPr lang="en-ZA" sz="1600" kern="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42900" marR="89535" lvl="0" indent="-342900" algn="just" rtl="0">
              <a:lnSpc>
                <a:spcPct val="150000"/>
              </a:lnSpc>
              <a:spcAft>
                <a:spcPts val="0"/>
              </a:spcAft>
              <a:buClr>
                <a:srgbClr val="F79646">
                  <a:lumMod val="75000"/>
                </a:srgbClr>
              </a:buClr>
              <a:buFont typeface="Arial" panose="020B0604020202020204" pitchFamily="34" charset="0"/>
              <a:buChar char="•"/>
            </a:pPr>
            <a:endParaRPr lang="en-ZA" sz="1600" kern="12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R="89535" lvl="0" algn="just">
              <a:lnSpc>
                <a:spcPct val="150000"/>
              </a:lnSpc>
              <a:spcAft>
                <a:spcPts val="0"/>
              </a:spcAft>
            </a:pPr>
            <a:endParaRPr lang="en-ZA" dirty="0"/>
          </a:p>
        </p:txBody>
      </p:sp>
      <p:sp>
        <p:nvSpPr>
          <p:cNvPr id="43" name="object 43"/>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10" dirty="0"/>
              <a:t>Safer Homes </a:t>
            </a:r>
            <a:r>
              <a:rPr spc="5" dirty="0"/>
              <a:t>• </a:t>
            </a:r>
            <a:r>
              <a:rPr spc="10" dirty="0"/>
              <a:t>Safer </a:t>
            </a:r>
            <a:r>
              <a:rPr spc="5" dirty="0"/>
              <a:t>Businesses • </a:t>
            </a:r>
            <a:r>
              <a:rPr spc="10" dirty="0"/>
              <a:t>Safer</a:t>
            </a:r>
            <a:r>
              <a:rPr spc="30" dirty="0"/>
              <a:t> </a:t>
            </a:r>
            <a:r>
              <a:rPr spc="5" dirty="0"/>
              <a:t>Communities</a:t>
            </a:r>
          </a:p>
        </p:txBody>
      </p:sp>
      <p:grpSp>
        <p:nvGrpSpPr>
          <p:cNvPr id="7" name="object 7"/>
          <p:cNvGrpSpPr/>
          <p:nvPr/>
        </p:nvGrpSpPr>
        <p:grpSpPr>
          <a:xfrm>
            <a:off x="7852232" y="2297608"/>
            <a:ext cx="843280" cy="756920"/>
            <a:chOff x="7852232" y="2297608"/>
            <a:chExt cx="843280" cy="756920"/>
          </a:xfrm>
        </p:grpSpPr>
        <p:sp>
          <p:nvSpPr>
            <p:cNvPr id="8" name="object 8"/>
            <p:cNvSpPr/>
            <p:nvPr/>
          </p:nvSpPr>
          <p:spPr>
            <a:xfrm>
              <a:off x="8112747" y="2532405"/>
              <a:ext cx="356870" cy="309245"/>
            </a:xfrm>
            <a:custGeom>
              <a:avLst/>
              <a:gdLst/>
              <a:ahLst/>
              <a:cxnLst/>
              <a:rect l="l" t="t" r="r" b="b"/>
              <a:pathLst>
                <a:path w="356870" h="309244">
                  <a:moveTo>
                    <a:pt x="89395" y="0"/>
                  </a:moveTo>
                  <a:lnTo>
                    <a:pt x="0" y="154952"/>
                  </a:lnTo>
                  <a:lnTo>
                    <a:pt x="88201" y="307505"/>
                  </a:lnTo>
                  <a:lnTo>
                    <a:pt x="269366" y="308698"/>
                  </a:lnTo>
                  <a:lnTo>
                    <a:pt x="356374" y="153758"/>
                  </a:lnTo>
                  <a:lnTo>
                    <a:pt x="266979" y="2387"/>
                  </a:lnTo>
                  <a:lnTo>
                    <a:pt x="89395" y="0"/>
                  </a:lnTo>
                  <a:close/>
                </a:path>
              </a:pathLst>
            </a:custGeom>
            <a:ln w="3175">
              <a:solidFill>
                <a:srgbClr val="FFFFFF"/>
              </a:solidFill>
            </a:ln>
          </p:spPr>
          <p:txBody>
            <a:bodyPr wrap="square" lIns="0" tIns="0" rIns="0" bIns="0" rtlCol="0"/>
            <a:lstStyle/>
            <a:p>
              <a:endParaRPr/>
            </a:p>
          </p:txBody>
        </p:sp>
        <p:sp>
          <p:nvSpPr>
            <p:cNvPr id="9" name="object 9"/>
            <p:cNvSpPr/>
            <p:nvPr/>
          </p:nvSpPr>
          <p:spPr>
            <a:xfrm>
              <a:off x="7961896" y="2881592"/>
              <a:ext cx="190538" cy="165315"/>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8375523" y="2888755"/>
              <a:ext cx="190538" cy="165315"/>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8505964" y="2605824"/>
              <a:ext cx="188595" cy="163830"/>
            </a:xfrm>
            <a:custGeom>
              <a:avLst/>
              <a:gdLst/>
              <a:ahLst/>
              <a:cxnLst/>
              <a:rect l="l" t="t" r="r" b="b"/>
              <a:pathLst>
                <a:path w="188595" h="163830">
                  <a:moveTo>
                    <a:pt x="47294" y="0"/>
                  </a:moveTo>
                  <a:lnTo>
                    <a:pt x="0" y="81978"/>
                  </a:lnTo>
                  <a:lnTo>
                    <a:pt x="46672" y="162699"/>
                  </a:lnTo>
                  <a:lnTo>
                    <a:pt x="142519" y="163334"/>
                  </a:lnTo>
                  <a:lnTo>
                    <a:pt x="188556" y="81356"/>
                  </a:lnTo>
                  <a:lnTo>
                    <a:pt x="141262" y="1257"/>
                  </a:lnTo>
                  <a:lnTo>
                    <a:pt x="47294" y="0"/>
                  </a:lnTo>
                  <a:close/>
                </a:path>
              </a:pathLst>
            </a:custGeom>
            <a:ln w="3175">
              <a:solidFill>
                <a:srgbClr val="FFFFFF"/>
              </a:solidFill>
            </a:ln>
          </p:spPr>
          <p:txBody>
            <a:bodyPr wrap="square" lIns="0" tIns="0" rIns="0" bIns="0" rtlCol="0"/>
            <a:lstStyle/>
            <a:p>
              <a:endParaRPr/>
            </a:p>
          </p:txBody>
        </p:sp>
        <p:sp>
          <p:nvSpPr>
            <p:cNvPr id="12" name="object 12"/>
            <p:cNvSpPr/>
            <p:nvPr/>
          </p:nvSpPr>
          <p:spPr>
            <a:xfrm>
              <a:off x="8350008" y="2335454"/>
              <a:ext cx="190525" cy="165315"/>
            </a:xfrm>
            <a:prstGeom prst="rect">
              <a:avLst/>
            </a:prstGeom>
            <a:blipFill>
              <a:blip r:embed="rId5" cstate="print"/>
              <a:stretch>
                <a:fillRect/>
              </a:stretch>
            </a:blipFill>
          </p:spPr>
          <p:txBody>
            <a:bodyPr wrap="square" lIns="0" tIns="0" rIns="0" bIns="0" rtlCol="0"/>
            <a:lstStyle/>
            <a:p>
              <a:endParaRPr/>
            </a:p>
          </p:txBody>
        </p:sp>
        <p:sp>
          <p:nvSpPr>
            <p:cNvPr id="13" name="object 13"/>
            <p:cNvSpPr/>
            <p:nvPr/>
          </p:nvSpPr>
          <p:spPr>
            <a:xfrm>
              <a:off x="7853222" y="2592235"/>
              <a:ext cx="188595" cy="163830"/>
            </a:xfrm>
            <a:custGeom>
              <a:avLst/>
              <a:gdLst/>
              <a:ahLst/>
              <a:cxnLst/>
              <a:rect l="l" t="t" r="r" b="b"/>
              <a:pathLst>
                <a:path w="188595" h="163830">
                  <a:moveTo>
                    <a:pt x="47294" y="0"/>
                  </a:moveTo>
                  <a:lnTo>
                    <a:pt x="0" y="81978"/>
                  </a:lnTo>
                  <a:lnTo>
                    <a:pt x="46659" y="162699"/>
                  </a:lnTo>
                  <a:lnTo>
                    <a:pt x="142519" y="163334"/>
                  </a:lnTo>
                  <a:lnTo>
                    <a:pt x="188556" y="81356"/>
                  </a:lnTo>
                  <a:lnTo>
                    <a:pt x="141262" y="1257"/>
                  </a:lnTo>
                  <a:lnTo>
                    <a:pt x="47294" y="0"/>
                  </a:lnTo>
                  <a:close/>
                </a:path>
              </a:pathLst>
            </a:custGeom>
            <a:ln w="3175">
              <a:solidFill>
                <a:srgbClr val="FFFFFF"/>
              </a:solidFill>
            </a:ln>
          </p:spPr>
          <p:txBody>
            <a:bodyPr wrap="square" lIns="0" tIns="0" rIns="0" bIns="0" rtlCol="0"/>
            <a:lstStyle/>
            <a:p>
              <a:endParaRPr/>
            </a:p>
          </p:txBody>
        </p:sp>
        <p:sp>
          <p:nvSpPr>
            <p:cNvPr id="14" name="object 14"/>
            <p:cNvSpPr/>
            <p:nvPr/>
          </p:nvSpPr>
          <p:spPr>
            <a:xfrm>
              <a:off x="8011795" y="2298598"/>
              <a:ext cx="188595" cy="163830"/>
            </a:xfrm>
            <a:custGeom>
              <a:avLst/>
              <a:gdLst/>
              <a:ahLst/>
              <a:cxnLst/>
              <a:rect l="l" t="t" r="r" b="b"/>
              <a:pathLst>
                <a:path w="188595" h="163830">
                  <a:moveTo>
                    <a:pt x="47307" y="0"/>
                  </a:moveTo>
                  <a:lnTo>
                    <a:pt x="0" y="81978"/>
                  </a:lnTo>
                  <a:lnTo>
                    <a:pt x="46672" y="162699"/>
                  </a:lnTo>
                  <a:lnTo>
                    <a:pt x="142532" y="163334"/>
                  </a:lnTo>
                  <a:lnTo>
                    <a:pt x="188556" y="81356"/>
                  </a:lnTo>
                  <a:lnTo>
                    <a:pt x="141262" y="1257"/>
                  </a:lnTo>
                  <a:lnTo>
                    <a:pt x="47307" y="0"/>
                  </a:lnTo>
                  <a:close/>
                </a:path>
              </a:pathLst>
            </a:custGeom>
            <a:ln w="3175">
              <a:solidFill>
                <a:srgbClr val="FFFFFF"/>
              </a:solidFill>
            </a:ln>
          </p:spPr>
          <p:txBody>
            <a:bodyPr wrap="square" lIns="0" tIns="0" rIns="0" bIns="0" rtlCol="0"/>
            <a:lstStyle/>
            <a:p>
              <a:endParaRPr/>
            </a:p>
          </p:txBody>
        </p:sp>
        <p:sp>
          <p:nvSpPr>
            <p:cNvPr id="15" name="object 15"/>
            <p:cNvSpPr/>
            <p:nvPr/>
          </p:nvSpPr>
          <p:spPr>
            <a:xfrm>
              <a:off x="8129562" y="2413000"/>
              <a:ext cx="62865" cy="101600"/>
            </a:xfrm>
            <a:custGeom>
              <a:avLst/>
              <a:gdLst/>
              <a:ahLst/>
              <a:cxnLst/>
              <a:rect l="l" t="t" r="r" b="b"/>
              <a:pathLst>
                <a:path w="62865" h="101600">
                  <a:moveTo>
                    <a:pt x="62369" y="101511"/>
                  </a:moveTo>
                  <a:lnTo>
                    <a:pt x="0" y="0"/>
                  </a:lnTo>
                </a:path>
              </a:pathLst>
            </a:custGeom>
            <a:ln w="3175">
              <a:solidFill>
                <a:srgbClr val="FFFFFF"/>
              </a:solidFill>
            </a:ln>
          </p:spPr>
          <p:txBody>
            <a:bodyPr wrap="square" lIns="0" tIns="0" rIns="0" bIns="0" rtlCol="0"/>
            <a:lstStyle/>
            <a:p>
              <a:endParaRPr/>
            </a:p>
          </p:txBody>
        </p:sp>
        <p:sp>
          <p:nvSpPr>
            <p:cNvPr id="16" name="object 16"/>
            <p:cNvSpPr/>
            <p:nvPr/>
          </p:nvSpPr>
          <p:spPr>
            <a:xfrm>
              <a:off x="7889862" y="2688171"/>
              <a:ext cx="196215" cy="0"/>
            </a:xfrm>
            <a:custGeom>
              <a:avLst/>
              <a:gdLst/>
              <a:ahLst/>
              <a:cxnLst/>
              <a:rect l="l" t="t" r="r" b="b"/>
              <a:pathLst>
                <a:path w="196215">
                  <a:moveTo>
                    <a:pt x="195668" y="0"/>
                  </a:moveTo>
                  <a:lnTo>
                    <a:pt x="0" y="0"/>
                  </a:lnTo>
                </a:path>
              </a:pathLst>
            </a:custGeom>
            <a:ln w="3175">
              <a:solidFill>
                <a:srgbClr val="FFFFFF"/>
              </a:solidFill>
            </a:ln>
          </p:spPr>
          <p:txBody>
            <a:bodyPr wrap="square" lIns="0" tIns="0" rIns="0" bIns="0" rtlCol="0"/>
            <a:lstStyle/>
            <a:p>
              <a:endParaRPr/>
            </a:p>
          </p:txBody>
        </p:sp>
        <p:sp>
          <p:nvSpPr>
            <p:cNvPr id="17" name="object 17"/>
            <p:cNvSpPr/>
            <p:nvPr/>
          </p:nvSpPr>
          <p:spPr>
            <a:xfrm>
              <a:off x="8204162" y="2849601"/>
              <a:ext cx="82550" cy="133350"/>
            </a:xfrm>
            <a:custGeom>
              <a:avLst/>
              <a:gdLst/>
              <a:ahLst/>
              <a:cxnLst/>
              <a:rect l="l" t="t" r="r" b="b"/>
              <a:pathLst>
                <a:path w="82550" h="133350">
                  <a:moveTo>
                    <a:pt x="0" y="0"/>
                  </a:moveTo>
                  <a:lnTo>
                    <a:pt x="81940" y="133299"/>
                  </a:lnTo>
                </a:path>
              </a:pathLst>
            </a:custGeom>
            <a:ln w="3175">
              <a:solidFill>
                <a:srgbClr val="FFFFFF"/>
              </a:solidFill>
            </a:ln>
          </p:spPr>
          <p:txBody>
            <a:bodyPr wrap="square" lIns="0" tIns="0" rIns="0" bIns="0" rtlCol="0"/>
            <a:lstStyle/>
            <a:p>
              <a:endParaRPr/>
            </a:p>
          </p:txBody>
        </p:sp>
        <p:sp>
          <p:nvSpPr>
            <p:cNvPr id="18" name="object 18"/>
            <p:cNvSpPr/>
            <p:nvPr/>
          </p:nvSpPr>
          <p:spPr>
            <a:xfrm>
              <a:off x="8479332" y="2545080"/>
              <a:ext cx="88265" cy="131445"/>
            </a:xfrm>
            <a:custGeom>
              <a:avLst/>
              <a:gdLst/>
              <a:ahLst/>
              <a:cxnLst/>
              <a:rect l="l" t="t" r="r" b="b"/>
              <a:pathLst>
                <a:path w="88265" h="131444">
                  <a:moveTo>
                    <a:pt x="0" y="130860"/>
                  </a:moveTo>
                  <a:lnTo>
                    <a:pt x="88049" y="0"/>
                  </a:lnTo>
                </a:path>
              </a:pathLst>
            </a:custGeom>
            <a:ln w="3175">
              <a:solidFill>
                <a:srgbClr val="FFFFFF"/>
              </a:solidFill>
            </a:ln>
          </p:spPr>
          <p:txBody>
            <a:bodyPr wrap="square" lIns="0" tIns="0" rIns="0" bIns="0" rtlCol="0"/>
            <a:lstStyle/>
            <a:p>
              <a:endParaRPr/>
            </a:p>
          </p:txBody>
        </p:sp>
      </p:grpSp>
      <p:grpSp>
        <p:nvGrpSpPr>
          <p:cNvPr id="19" name="object 19"/>
          <p:cNvGrpSpPr/>
          <p:nvPr/>
        </p:nvGrpSpPr>
        <p:grpSpPr>
          <a:xfrm>
            <a:off x="7862366" y="657669"/>
            <a:ext cx="843915" cy="756920"/>
            <a:chOff x="7862366" y="657669"/>
            <a:chExt cx="843915" cy="756920"/>
          </a:xfrm>
        </p:grpSpPr>
        <p:sp>
          <p:nvSpPr>
            <p:cNvPr id="20" name="object 20"/>
            <p:cNvSpPr/>
            <p:nvPr/>
          </p:nvSpPr>
          <p:spPr>
            <a:xfrm>
              <a:off x="8122894" y="892467"/>
              <a:ext cx="356870" cy="309245"/>
            </a:xfrm>
            <a:custGeom>
              <a:avLst/>
              <a:gdLst/>
              <a:ahLst/>
              <a:cxnLst/>
              <a:rect l="l" t="t" r="r" b="b"/>
              <a:pathLst>
                <a:path w="356870" h="309244">
                  <a:moveTo>
                    <a:pt x="89395" y="0"/>
                  </a:moveTo>
                  <a:lnTo>
                    <a:pt x="0" y="154940"/>
                  </a:lnTo>
                  <a:lnTo>
                    <a:pt x="88201" y="307505"/>
                  </a:lnTo>
                  <a:lnTo>
                    <a:pt x="269366" y="308698"/>
                  </a:lnTo>
                  <a:lnTo>
                    <a:pt x="356387" y="153746"/>
                  </a:lnTo>
                  <a:lnTo>
                    <a:pt x="266979" y="2387"/>
                  </a:lnTo>
                  <a:lnTo>
                    <a:pt x="89395" y="0"/>
                  </a:lnTo>
                  <a:close/>
                </a:path>
              </a:pathLst>
            </a:custGeom>
            <a:ln w="3175">
              <a:solidFill>
                <a:srgbClr val="FFFFFF"/>
              </a:solidFill>
            </a:ln>
          </p:spPr>
          <p:txBody>
            <a:bodyPr wrap="square" lIns="0" tIns="0" rIns="0" bIns="0" rtlCol="0"/>
            <a:lstStyle/>
            <a:p>
              <a:endParaRPr/>
            </a:p>
          </p:txBody>
        </p:sp>
        <p:sp>
          <p:nvSpPr>
            <p:cNvPr id="21" name="object 21"/>
            <p:cNvSpPr/>
            <p:nvPr/>
          </p:nvSpPr>
          <p:spPr>
            <a:xfrm>
              <a:off x="7972043" y="1241653"/>
              <a:ext cx="190538" cy="165315"/>
            </a:xfrm>
            <a:prstGeom prst="rect">
              <a:avLst/>
            </a:prstGeom>
            <a:blipFill>
              <a:blip r:embed="rId6" cstate="print"/>
              <a:stretch>
                <a:fillRect/>
              </a:stretch>
            </a:blipFill>
          </p:spPr>
          <p:txBody>
            <a:bodyPr wrap="square" lIns="0" tIns="0" rIns="0" bIns="0" rtlCol="0"/>
            <a:lstStyle/>
            <a:p>
              <a:endParaRPr/>
            </a:p>
          </p:txBody>
        </p:sp>
        <p:sp>
          <p:nvSpPr>
            <p:cNvPr id="22" name="object 22"/>
            <p:cNvSpPr/>
            <p:nvPr/>
          </p:nvSpPr>
          <p:spPr>
            <a:xfrm>
              <a:off x="8385682" y="1248829"/>
              <a:ext cx="190538" cy="165315"/>
            </a:xfrm>
            <a:prstGeom prst="rect">
              <a:avLst/>
            </a:prstGeom>
            <a:blipFill>
              <a:blip r:embed="rId7" cstate="print"/>
              <a:stretch>
                <a:fillRect/>
              </a:stretch>
            </a:blipFill>
          </p:spPr>
          <p:txBody>
            <a:bodyPr wrap="square" lIns="0" tIns="0" rIns="0" bIns="0" rtlCol="0"/>
            <a:lstStyle/>
            <a:p>
              <a:endParaRPr/>
            </a:p>
          </p:txBody>
        </p:sp>
        <p:sp>
          <p:nvSpPr>
            <p:cNvPr id="23" name="object 23"/>
            <p:cNvSpPr/>
            <p:nvPr/>
          </p:nvSpPr>
          <p:spPr>
            <a:xfrm>
              <a:off x="8516111" y="965898"/>
              <a:ext cx="188595" cy="163830"/>
            </a:xfrm>
            <a:custGeom>
              <a:avLst/>
              <a:gdLst/>
              <a:ahLst/>
              <a:cxnLst/>
              <a:rect l="l" t="t" r="r" b="b"/>
              <a:pathLst>
                <a:path w="188595" h="163830">
                  <a:moveTo>
                    <a:pt x="47294" y="0"/>
                  </a:moveTo>
                  <a:lnTo>
                    <a:pt x="0" y="81978"/>
                  </a:lnTo>
                  <a:lnTo>
                    <a:pt x="46659" y="162699"/>
                  </a:lnTo>
                  <a:lnTo>
                    <a:pt x="142519" y="163334"/>
                  </a:lnTo>
                  <a:lnTo>
                    <a:pt x="188556" y="81343"/>
                  </a:lnTo>
                  <a:lnTo>
                    <a:pt x="141262" y="1257"/>
                  </a:lnTo>
                  <a:lnTo>
                    <a:pt x="47294" y="0"/>
                  </a:lnTo>
                  <a:close/>
                </a:path>
              </a:pathLst>
            </a:custGeom>
            <a:ln w="3175">
              <a:solidFill>
                <a:srgbClr val="FFFFFF"/>
              </a:solidFill>
            </a:ln>
          </p:spPr>
          <p:txBody>
            <a:bodyPr wrap="square" lIns="0" tIns="0" rIns="0" bIns="0" rtlCol="0"/>
            <a:lstStyle/>
            <a:p>
              <a:endParaRPr/>
            </a:p>
          </p:txBody>
        </p:sp>
        <p:sp>
          <p:nvSpPr>
            <p:cNvPr id="24" name="object 24"/>
            <p:cNvSpPr/>
            <p:nvPr/>
          </p:nvSpPr>
          <p:spPr>
            <a:xfrm>
              <a:off x="8360143" y="695528"/>
              <a:ext cx="190538" cy="165315"/>
            </a:xfrm>
            <a:prstGeom prst="rect">
              <a:avLst/>
            </a:prstGeom>
            <a:blipFill>
              <a:blip r:embed="rId6" cstate="print"/>
              <a:stretch>
                <a:fillRect/>
              </a:stretch>
            </a:blipFill>
          </p:spPr>
          <p:txBody>
            <a:bodyPr wrap="square" lIns="0" tIns="0" rIns="0" bIns="0" rtlCol="0"/>
            <a:lstStyle/>
            <a:p>
              <a:endParaRPr/>
            </a:p>
          </p:txBody>
        </p:sp>
        <p:sp>
          <p:nvSpPr>
            <p:cNvPr id="25" name="object 25"/>
            <p:cNvSpPr/>
            <p:nvPr/>
          </p:nvSpPr>
          <p:spPr>
            <a:xfrm>
              <a:off x="7863357" y="952309"/>
              <a:ext cx="188595" cy="163830"/>
            </a:xfrm>
            <a:custGeom>
              <a:avLst/>
              <a:gdLst/>
              <a:ahLst/>
              <a:cxnLst/>
              <a:rect l="l" t="t" r="r" b="b"/>
              <a:pathLst>
                <a:path w="188595" h="163830">
                  <a:moveTo>
                    <a:pt x="47294" y="0"/>
                  </a:moveTo>
                  <a:lnTo>
                    <a:pt x="0" y="81978"/>
                  </a:lnTo>
                  <a:lnTo>
                    <a:pt x="46659" y="162699"/>
                  </a:lnTo>
                  <a:lnTo>
                    <a:pt x="142519" y="163334"/>
                  </a:lnTo>
                  <a:lnTo>
                    <a:pt x="188556" y="81343"/>
                  </a:lnTo>
                  <a:lnTo>
                    <a:pt x="141262" y="1257"/>
                  </a:lnTo>
                  <a:lnTo>
                    <a:pt x="47294" y="0"/>
                  </a:lnTo>
                  <a:close/>
                </a:path>
              </a:pathLst>
            </a:custGeom>
            <a:ln w="3175">
              <a:solidFill>
                <a:srgbClr val="FFFFFF"/>
              </a:solidFill>
            </a:ln>
          </p:spPr>
          <p:txBody>
            <a:bodyPr wrap="square" lIns="0" tIns="0" rIns="0" bIns="0" rtlCol="0"/>
            <a:lstStyle/>
            <a:p>
              <a:endParaRPr/>
            </a:p>
          </p:txBody>
        </p:sp>
        <p:sp>
          <p:nvSpPr>
            <p:cNvPr id="26" name="object 26"/>
            <p:cNvSpPr/>
            <p:nvPr/>
          </p:nvSpPr>
          <p:spPr>
            <a:xfrm>
              <a:off x="8021954" y="658660"/>
              <a:ext cx="188595" cy="163830"/>
            </a:xfrm>
            <a:custGeom>
              <a:avLst/>
              <a:gdLst/>
              <a:ahLst/>
              <a:cxnLst/>
              <a:rect l="l" t="t" r="r" b="b"/>
              <a:pathLst>
                <a:path w="188595" h="163830">
                  <a:moveTo>
                    <a:pt x="47294" y="0"/>
                  </a:moveTo>
                  <a:lnTo>
                    <a:pt x="0" y="81978"/>
                  </a:lnTo>
                  <a:lnTo>
                    <a:pt x="46659" y="162699"/>
                  </a:lnTo>
                  <a:lnTo>
                    <a:pt x="142519" y="163334"/>
                  </a:lnTo>
                  <a:lnTo>
                    <a:pt x="188556" y="81343"/>
                  </a:lnTo>
                  <a:lnTo>
                    <a:pt x="141262" y="1257"/>
                  </a:lnTo>
                  <a:lnTo>
                    <a:pt x="47294" y="0"/>
                  </a:lnTo>
                  <a:close/>
                </a:path>
              </a:pathLst>
            </a:custGeom>
            <a:ln w="3175">
              <a:solidFill>
                <a:srgbClr val="FFFFFF"/>
              </a:solidFill>
            </a:ln>
          </p:spPr>
          <p:txBody>
            <a:bodyPr wrap="square" lIns="0" tIns="0" rIns="0" bIns="0" rtlCol="0"/>
            <a:lstStyle/>
            <a:p>
              <a:endParaRPr/>
            </a:p>
          </p:txBody>
        </p:sp>
        <p:sp>
          <p:nvSpPr>
            <p:cNvPr id="27" name="object 27"/>
            <p:cNvSpPr/>
            <p:nvPr/>
          </p:nvSpPr>
          <p:spPr>
            <a:xfrm>
              <a:off x="8139696" y="773074"/>
              <a:ext cx="62865" cy="101600"/>
            </a:xfrm>
            <a:custGeom>
              <a:avLst/>
              <a:gdLst/>
              <a:ahLst/>
              <a:cxnLst/>
              <a:rect l="l" t="t" r="r" b="b"/>
              <a:pathLst>
                <a:path w="62865" h="101600">
                  <a:moveTo>
                    <a:pt x="62369" y="101511"/>
                  </a:moveTo>
                  <a:lnTo>
                    <a:pt x="0" y="0"/>
                  </a:lnTo>
                </a:path>
              </a:pathLst>
            </a:custGeom>
            <a:ln w="3175">
              <a:solidFill>
                <a:srgbClr val="FFFFFF"/>
              </a:solidFill>
            </a:ln>
          </p:spPr>
          <p:txBody>
            <a:bodyPr wrap="square" lIns="0" tIns="0" rIns="0" bIns="0" rtlCol="0"/>
            <a:lstStyle/>
            <a:p>
              <a:endParaRPr/>
            </a:p>
          </p:txBody>
        </p:sp>
        <p:sp>
          <p:nvSpPr>
            <p:cNvPr id="28" name="object 28"/>
            <p:cNvSpPr/>
            <p:nvPr/>
          </p:nvSpPr>
          <p:spPr>
            <a:xfrm>
              <a:off x="7899996" y="1048245"/>
              <a:ext cx="196215" cy="0"/>
            </a:xfrm>
            <a:custGeom>
              <a:avLst/>
              <a:gdLst/>
              <a:ahLst/>
              <a:cxnLst/>
              <a:rect l="l" t="t" r="r" b="b"/>
              <a:pathLst>
                <a:path w="196215">
                  <a:moveTo>
                    <a:pt x="195668" y="0"/>
                  </a:moveTo>
                  <a:lnTo>
                    <a:pt x="0" y="0"/>
                  </a:lnTo>
                </a:path>
              </a:pathLst>
            </a:custGeom>
            <a:ln w="3175">
              <a:solidFill>
                <a:srgbClr val="FFFFFF"/>
              </a:solidFill>
            </a:ln>
          </p:spPr>
          <p:txBody>
            <a:bodyPr wrap="square" lIns="0" tIns="0" rIns="0" bIns="0" rtlCol="0"/>
            <a:lstStyle/>
            <a:p>
              <a:endParaRPr/>
            </a:p>
          </p:txBody>
        </p:sp>
        <p:sp>
          <p:nvSpPr>
            <p:cNvPr id="29" name="object 29"/>
            <p:cNvSpPr/>
            <p:nvPr/>
          </p:nvSpPr>
          <p:spPr>
            <a:xfrm>
              <a:off x="8214296" y="1209675"/>
              <a:ext cx="82550" cy="133350"/>
            </a:xfrm>
            <a:custGeom>
              <a:avLst/>
              <a:gdLst/>
              <a:ahLst/>
              <a:cxnLst/>
              <a:rect l="l" t="t" r="r" b="b"/>
              <a:pathLst>
                <a:path w="82550" h="133350">
                  <a:moveTo>
                    <a:pt x="0" y="0"/>
                  </a:moveTo>
                  <a:lnTo>
                    <a:pt x="81940" y="133299"/>
                  </a:lnTo>
                </a:path>
              </a:pathLst>
            </a:custGeom>
            <a:ln w="3175">
              <a:solidFill>
                <a:srgbClr val="FFFFFF"/>
              </a:solidFill>
            </a:ln>
          </p:spPr>
          <p:txBody>
            <a:bodyPr wrap="square" lIns="0" tIns="0" rIns="0" bIns="0" rtlCol="0"/>
            <a:lstStyle/>
            <a:p>
              <a:endParaRPr/>
            </a:p>
          </p:txBody>
        </p:sp>
        <p:sp>
          <p:nvSpPr>
            <p:cNvPr id="30" name="object 30"/>
            <p:cNvSpPr/>
            <p:nvPr/>
          </p:nvSpPr>
          <p:spPr>
            <a:xfrm>
              <a:off x="8489454" y="905154"/>
              <a:ext cx="88265" cy="131445"/>
            </a:xfrm>
            <a:custGeom>
              <a:avLst/>
              <a:gdLst/>
              <a:ahLst/>
              <a:cxnLst/>
              <a:rect l="l" t="t" r="r" b="b"/>
              <a:pathLst>
                <a:path w="88265" h="131444">
                  <a:moveTo>
                    <a:pt x="0" y="130860"/>
                  </a:moveTo>
                  <a:lnTo>
                    <a:pt x="88061" y="0"/>
                  </a:lnTo>
                </a:path>
              </a:pathLst>
            </a:custGeom>
            <a:ln w="3175">
              <a:solidFill>
                <a:srgbClr val="FFFFFF"/>
              </a:solidFill>
            </a:ln>
          </p:spPr>
          <p:txBody>
            <a:bodyPr wrap="square" lIns="0" tIns="0" rIns="0" bIns="0" rtlCol="0"/>
            <a:lstStyle/>
            <a:p>
              <a:endParaRPr/>
            </a:p>
          </p:txBody>
        </p:sp>
      </p:grpSp>
    </p:spTree>
    <p:extLst>
      <p:ext uri="{BB962C8B-B14F-4D97-AF65-F5344CB8AC3E}">
        <p14:creationId xmlns:p14="http://schemas.microsoft.com/office/powerpoint/2010/main" val="505595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ject 5"/>
          <p:cNvSpPr txBox="1">
            <a:spLocks noGrp="1"/>
          </p:cNvSpPr>
          <p:nvPr>
            <p:ph type="title"/>
          </p:nvPr>
        </p:nvSpPr>
        <p:spPr>
          <a:xfrm>
            <a:off x="-152400" y="3974424"/>
            <a:ext cx="6263640" cy="1309333"/>
          </a:xfrm>
          <a:prstGeom prst="rect">
            <a:avLst/>
          </a:prstGeom>
        </p:spPr>
        <p:txBody>
          <a:bodyPr vert="horz" wrap="square" lIns="0" tIns="16510" rIns="0" bIns="0" rtlCol="0">
            <a:spAutoFit/>
          </a:bodyPr>
          <a:lstStyle/>
          <a:p>
            <a:pPr marL="12700" algn="ctr">
              <a:lnSpc>
                <a:spcPct val="100000"/>
              </a:lnSpc>
              <a:spcBef>
                <a:spcPts val="130"/>
              </a:spcBef>
            </a:pPr>
            <a:br>
              <a:rPr lang="en-ZA" sz="4800" spc="15" dirty="0"/>
            </a:br>
            <a:r>
              <a:rPr lang="en-ZA" sz="3600" spc="15" dirty="0">
                <a:solidFill>
                  <a:schemeClr val="bg1"/>
                </a:solidFill>
              </a:rPr>
              <a:t>POLICY OBJECTIVES</a:t>
            </a:r>
            <a:endParaRPr sz="3600" spc="15" dirty="0">
              <a:solidFill>
                <a:schemeClr val="bg1"/>
              </a:solidFill>
            </a:endParaRPr>
          </a:p>
        </p:txBody>
      </p:sp>
      <p:sp>
        <p:nvSpPr>
          <p:cNvPr id="2" name="TextBox 1">
            <a:extLst>
              <a:ext uri="{FF2B5EF4-FFF2-40B4-BE49-F238E27FC236}">
                <a16:creationId xmlns:a16="http://schemas.microsoft.com/office/drawing/2014/main" id="{985BB43E-73A1-4934-99C5-639E76D52FE2}"/>
              </a:ext>
            </a:extLst>
          </p:cNvPr>
          <p:cNvSpPr txBox="1"/>
          <p:nvPr/>
        </p:nvSpPr>
        <p:spPr>
          <a:xfrm>
            <a:off x="7315200" y="5029200"/>
            <a:ext cx="470000" cy="769441"/>
          </a:xfrm>
          <a:prstGeom prst="rect">
            <a:avLst/>
          </a:prstGeom>
          <a:noFill/>
        </p:spPr>
        <p:txBody>
          <a:bodyPr wrap="none" rtlCol="0">
            <a:spAutoFit/>
          </a:bodyPr>
          <a:lstStyle/>
          <a:p>
            <a:r>
              <a:rPr lang="en-ZA" sz="4400" b="1" dirty="0">
                <a:solidFill>
                  <a:schemeClr val="accent6">
                    <a:lumMod val="50000"/>
                  </a:schemeClr>
                </a:solidFill>
              </a:rPr>
              <a:t>3</a:t>
            </a:r>
          </a:p>
        </p:txBody>
      </p:sp>
    </p:spTree>
    <p:extLst>
      <p:ext uri="{BB962C8B-B14F-4D97-AF65-F5344CB8AC3E}">
        <p14:creationId xmlns:p14="http://schemas.microsoft.com/office/powerpoint/2010/main" val="1948955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3" name="object 43"/>
          <p:cNvSpPr txBox="1">
            <a:spLocks noGrp="1"/>
          </p:cNvSpPr>
          <p:nvPr>
            <p:ph type="ftr" sz="quarter" idx="5"/>
          </p:nvPr>
        </p:nvSpPr>
        <p:spPr>
          <a:prstGeom prst="rect">
            <a:avLst/>
          </a:prstGeom>
        </p:spPr>
        <p:txBody>
          <a:bodyPr vert="horz" wrap="square" lIns="0" tIns="17780" rIns="0" bIns="0" rtlCol="0">
            <a:spAutoFit/>
          </a:bodyPr>
          <a:lstStyle/>
          <a:p>
            <a:pPr marL="12700">
              <a:lnSpc>
                <a:spcPct val="100000"/>
              </a:lnSpc>
              <a:spcBef>
                <a:spcPts val="140"/>
              </a:spcBef>
            </a:pPr>
            <a:r>
              <a:rPr spc="10" dirty="0"/>
              <a:t>Safer Homes </a:t>
            </a:r>
            <a:r>
              <a:rPr spc="5" dirty="0"/>
              <a:t>• </a:t>
            </a:r>
            <a:r>
              <a:rPr spc="10" dirty="0"/>
              <a:t>Safer </a:t>
            </a:r>
            <a:r>
              <a:rPr spc="5" dirty="0"/>
              <a:t>Businesses • </a:t>
            </a:r>
            <a:r>
              <a:rPr spc="10" dirty="0"/>
              <a:t>Safer</a:t>
            </a:r>
            <a:r>
              <a:rPr spc="30" dirty="0"/>
              <a:t> </a:t>
            </a:r>
            <a:r>
              <a:rPr spc="5" dirty="0"/>
              <a:t>Communities</a:t>
            </a:r>
          </a:p>
        </p:txBody>
      </p:sp>
      <p:grpSp>
        <p:nvGrpSpPr>
          <p:cNvPr id="7" name="object 7"/>
          <p:cNvGrpSpPr/>
          <p:nvPr/>
        </p:nvGrpSpPr>
        <p:grpSpPr>
          <a:xfrm>
            <a:off x="7852232" y="2297608"/>
            <a:ext cx="843280" cy="756920"/>
            <a:chOff x="7852232" y="2297608"/>
            <a:chExt cx="843280" cy="756920"/>
          </a:xfrm>
        </p:grpSpPr>
        <p:sp>
          <p:nvSpPr>
            <p:cNvPr id="8" name="object 8"/>
            <p:cNvSpPr/>
            <p:nvPr/>
          </p:nvSpPr>
          <p:spPr>
            <a:xfrm>
              <a:off x="8112747" y="2532405"/>
              <a:ext cx="356870" cy="309245"/>
            </a:xfrm>
            <a:custGeom>
              <a:avLst/>
              <a:gdLst/>
              <a:ahLst/>
              <a:cxnLst/>
              <a:rect l="l" t="t" r="r" b="b"/>
              <a:pathLst>
                <a:path w="356870" h="309244">
                  <a:moveTo>
                    <a:pt x="89395" y="0"/>
                  </a:moveTo>
                  <a:lnTo>
                    <a:pt x="0" y="154952"/>
                  </a:lnTo>
                  <a:lnTo>
                    <a:pt x="88201" y="307505"/>
                  </a:lnTo>
                  <a:lnTo>
                    <a:pt x="269366" y="308698"/>
                  </a:lnTo>
                  <a:lnTo>
                    <a:pt x="356374" y="153758"/>
                  </a:lnTo>
                  <a:lnTo>
                    <a:pt x="266979" y="2387"/>
                  </a:lnTo>
                  <a:lnTo>
                    <a:pt x="89395" y="0"/>
                  </a:lnTo>
                  <a:close/>
                </a:path>
              </a:pathLst>
            </a:custGeom>
            <a:ln w="3175">
              <a:solidFill>
                <a:srgbClr val="FFFFFF"/>
              </a:solidFill>
            </a:ln>
          </p:spPr>
          <p:txBody>
            <a:bodyPr wrap="square" lIns="0" tIns="0" rIns="0" bIns="0" rtlCol="0"/>
            <a:lstStyle/>
            <a:p>
              <a:endParaRPr/>
            </a:p>
          </p:txBody>
        </p:sp>
        <p:sp>
          <p:nvSpPr>
            <p:cNvPr id="9" name="object 9"/>
            <p:cNvSpPr/>
            <p:nvPr/>
          </p:nvSpPr>
          <p:spPr>
            <a:xfrm>
              <a:off x="7961896" y="2881592"/>
              <a:ext cx="190538" cy="165315"/>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8375523" y="2888755"/>
              <a:ext cx="190538" cy="165315"/>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8505964" y="2605824"/>
              <a:ext cx="188595" cy="163830"/>
            </a:xfrm>
            <a:custGeom>
              <a:avLst/>
              <a:gdLst/>
              <a:ahLst/>
              <a:cxnLst/>
              <a:rect l="l" t="t" r="r" b="b"/>
              <a:pathLst>
                <a:path w="188595" h="163830">
                  <a:moveTo>
                    <a:pt x="47294" y="0"/>
                  </a:moveTo>
                  <a:lnTo>
                    <a:pt x="0" y="81978"/>
                  </a:lnTo>
                  <a:lnTo>
                    <a:pt x="46672" y="162699"/>
                  </a:lnTo>
                  <a:lnTo>
                    <a:pt x="142519" y="163334"/>
                  </a:lnTo>
                  <a:lnTo>
                    <a:pt x="188556" y="81356"/>
                  </a:lnTo>
                  <a:lnTo>
                    <a:pt x="141262" y="1257"/>
                  </a:lnTo>
                  <a:lnTo>
                    <a:pt x="47294" y="0"/>
                  </a:lnTo>
                  <a:close/>
                </a:path>
              </a:pathLst>
            </a:custGeom>
            <a:ln w="3175">
              <a:solidFill>
                <a:srgbClr val="FFFFFF"/>
              </a:solidFill>
            </a:ln>
          </p:spPr>
          <p:txBody>
            <a:bodyPr wrap="square" lIns="0" tIns="0" rIns="0" bIns="0" rtlCol="0"/>
            <a:lstStyle/>
            <a:p>
              <a:endParaRPr/>
            </a:p>
          </p:txBody>
        </p:sp>
        <p:sp>
          <p:nvSpPr>
            <p:cNvPr id="12" name="object 12"/>
            <p:cNvSpPr/>
            <p:nvPr/>
          </p:nvSpPr>
          <p:spPr>
            <a:xfrm>
              <a:off x="8350008" y="2335454"/>
              <a:ext cx="190525" cy="165315"/>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7853222" y="2592235"/>
              <a:ext cx="188595" cy="163830"/>
            </a:xfrm>
            <a:custGeom>
              <a:avLst/>
              <a:gdLst/>
              <a:ahLst/>
              <a:cxnLst/>
              <a:rect l="l" t="t" r="r" b="b"/>
              <a:pathLst>
                <a:path w="188595" h="163830">
                  <a:moveTo>
                    <a:pt x="47294" y="0"/>
                  </a:moveTo>
                  <a:lnTo>
                    <a:pt x="0" y="81978"/>
                  </a:lnTo>
                  <a:lnTo>
                    <a:pt x="46659" y="162699"/>
                  </a:lnTo>
                  <a:lnTo>
                    <a:pt x="142519" y="163334"/>
                  </a:lnTo>
                  <a:lnTo>
                    <a:pt x="188556" y="81356"/>
                  </a:lnTo>
                  <a:lnTo>
                    <a:pt x="141262" y="1257"/>
                  </a:lnTo>
                  <a:lnTo>
                    <a:pt x="47294" y="0"/>
                  </a:lnTo>
                  <a:close/>
                </a:path>
              </a:pathLst>
            </a:custGeom>
            <a:ln w="3175">
              <a:solidFill>
                <a:srgbClr val="FFFFFF"/>
              </a:solidFill>
            </a:ln>
          </p:spPr>
          <p:txBody>
            <a:bodyPr wrap="square" lIns="0" tIns="0" rIns="0" bIns="0" rtlCol="0"/>
            <a:lstStyle/>
            <a:p>
              <a:endParaRPr/>
            </a:p>
          </p:txBody>
        </p:sp>
        <p:sp>
          <p:nvSpPr>
            <p:cNvPr id="14" name="object 14"/>
            <p:cNvSpPr/>
            <p:nvPr/>
          </p:nvSpPr>
          <p:spPr>
            <a:xfrm>
              <a:off x="8011795" y="2298598"/>
              <a:ext cx="188595" cy="163830"/>
            </a:xfrm>
            <a:custGeom>
              <a:avLst/>
              <a:gdLst/>
              <a:ahLst/>
              <a:cxnLst/>
              <a:rect l="l" t="t" r="r" b="b"/>
              <a:pathLst>
                <a:path w="188595" h="163830">
                  <a:moveTo>
                    <a:pt x="47307" y="0"/>
                  </a:moveTo>
                  <a:lnTo>
                    <a:pt x="0" y="81978"/>
                  </a:lnTo>
                  <a:lnTo>
                    <a:pt x="46672" y="162699"/>
                  </a:lnTo>
                  <a:lnTo>
                    <a:pt x="142532" y="163334"/>
                  </a:lnTo>
                  <a:lnTo>
                    <a:pt x="188556" y="81356"/>
                  </a:lnTo>
                  <a:lnTo>
                    <a:pt x="141262" y="1257"/>
                  </a:lnTo>
                  <a:lnTo>
                    <a:pt x="47307" y="0"/>
                  </a:lnTo>
                  <a:close/>
                </a:path>
              </a:pathLst>
            </a:custGeom>
            <a:ln w="3175">
              <a:solidFill>
                <a:srgbClr val="FFFFFF"/>
              </a:solidFill>
            </a:ln>
          </p:spPr>
          <p:txBody>
            <a:bodyPr wrap="square" lIns="0" tIns="0" rIns="0" bIns="0" rtlCol="0"/>
            <a:lstStyle/>
            <a:p>
              <a:endParaRPr/>
            </a:p>
          </p:txBody>
        </p:sp>
        <p:sp>
          <p:nvSpPr>
            <p:cNvPr id="15" name="object 15"/>
            <p:cNvSpPr/>
            <p:nvPr/>
          </p:nvSpPr>
          <p:spPr>
            <a:xfrm>
              <a:off x="8129562" y="2413000"/>
              <a:ext cx="62865" cy="101600"/>
            </a:xfrm>
            <a:custGeom>
              <a:avLst/>
              <a:gdLst/>
              <a:ahLst/>
              <a:cxnLst/>
              <a:rect l="l" t="t" r="r" b="b"/>
              <a:pathLst>
                <a:path w="62865" h="101600">
                  <a:moveTo>
                    <a:pt x="62369" y="101511"/>
                  </a:moveTo>
                  <a:lnTo>
                    <a:pt x="0" y="0"/>
                  </a:lnTo>
                </a:path>
              </a:pathLst>
            </a:custGeom>
            <a:ln w="3175">
              <a:solidFill>
                <a:srgbClr val="FFFFFF"/>
              </a:solidFill>
            </a:ln>
          </p:spPr>
          <p:txBody>
            <a:bodyPr wrap="square" lIns="0" tIns="0" rIns="0" bIns="0" rtlCol="0"/>
            <a:lstStyle/>
            <a:p>
              <a:endParaRPr/>
            </a:p>
          </p:txBody>
        </p:sp>
        <p:sp>
          <p:nvSpPr>
            <p:cNvPr id="16" name="object 16"/>
            <p:cNvSpPr/>
            <p:nvPr/>
          </p:nvSpPr>
          <p:spPr>
            <a:xfrm>
              <a:off x="7889862" y="2688171"/>
              <a:ext cx="196215" cy="0"/>
            </a:xfrm>
            <a:custGeom>
              <a:avLst/>
              <a:gdLst/>
              <a:ahLst/>
              <a:cxnLst/>
              <a:rect l="l" t="t" r="r" b="b"/>
              <a:pathLst>
                <a:path w="196215">
                  <a:moveTo>
                    <a:pt x="195668" y="0"/>
                  </a:moveTo>
                  <a:lnTo>
                    <a:pt x="0" y="0"/>
                  </a:lnTo>
                </a:path>
              </a:pathLst>
            </a:custGeom>
            <a:ln w="3175">
              <a:solidFill>
                <a:srgbClr val="FFFFFF"/>
              </a:solidFill>
            </a:ln>
          </p:spPr>
          <p:txBody>
            <a:bodyPr wrap="square" lIns="0" tIns="0" rIns="0" bIns="0" rtlCol="0"/>
            <a:lstStyle/>
            <a:p>
              <a:endParaRPr/>
            </a:p>
          </p:txBody>
        </p:sp>
        <p:sp>
          <p:nvSpPr>
            <p:cNvPr id="17" name="object 17"/>
            <p:cNvSpPr/>
            <p:nvPr/>
          </p:nvSpPr>
          <p:spPr>
            <a:xfrm>
              <a:off x="8204162" y="2849601"/>
              <a:ext cx="82550" cy="133350"/>
            </a:xfrm>
            <a:custGeom>
              <a:avLst/>
              <a:gdLst/>
              <a:ahLst/>
              <a:cxnLst/>
              <a:rect l="l" t="t" r="r" b="b"/>
              <a:pathLst>
                <a:path w="82550" h="133350">
                  <a:moveTo>
                    <a:pt x="0" y="0"/>
                  </a:moveTo>
                  <a:lnTo>
                    <a:pt x="81940" y="133299"/>
                  </a:lnTo>
                </a:path>
              </a:pathLst>
            </a:custGeom>
            <a:ln w="3175">
              <a:solidFill>
                <a:srgbClr val="FFFFFF"/>
              </a:solidFill>
            </a:ln>
          </p:spPr>
          <p:txBody>
            <a:bodyPr wrap="square" lIns="0" tIns="0" rIns="0" bIns="0" rtlCol="0"/>
            <a:lstStyle/>
            <a:p>
              <a:endParaRPr/>
            </a:p>
          </p:txBody>
        </p:sp>
        <p:sp>
          <p:nvSpPr>
            <p:cNvPr id="18" name="object 18"/>
            <p:cNvSpPr/>
            <p:nvPr/>
          </p:nvSpPr>
          <p:spPr>
            <a:xfrm>
              <a:off x="8479332" y="2545080"/>
              <a:ext cx="88265" cy="131445"/>
            </a:xfrm>
            <a:custGeom>
              <a:avLst/>
              <a:gdLst/>
              <a:ahLst/>
              <a:cxnLst/>
              <a:rect l="l" t="t" r="r" b="b"/>
              <a:pathLst>
                <a:path w="88265" h="131444">
                  <a:moveTo>
                    <a:pt x="0" y="130860"/>
                  </a:moveTo>
                  <a:lnTo>
                    <a:pt x="88049" y="0"/>
                  </a:lnTo>
                </a:path>
              </a:pathLst>
            </a:custGeom>
            <a:ln w="3175">
              <a:solidFill>
                <a:srgbClr val="FFFFFF"/>
              </a:solidFill>
            </a:ln>
          </p:spPr>
          <p:txBody>
            <a:bodyPr wrap="square" lIns="0" tIns="0" rIns="0" bIns="0" rtlCol="0"/>
            <a:lstStyle/>
            <a:p>
              <a:endParaRPr/>
            </a:p>
          </p:txBody>
        </p:sp>
      </p:grpSp>
      <p:grpSp>
        <p:nvGrpSpPr>
          <p:cNvPr id="19" name="object 19"/>
          <p:cNvGrpSpPr/>
          <p:nvPr/>
        </p:nvGrpSpPr>
        <p:grpSpPr>
          <a:xfrm>
            <a:off x="7862366" y="657669"/>
            <a:ext cx="843915" cy="756920"/>
            <a:chOff x="7862366" y="657669"/>
            <a:chExt cx="843915" cy="756920"/>
          </a:xfrm>
        </p:grpSpPr>
        <p:sp>
          <p:nvSpPr>
            <p:cNvPr id="20" name="object 20"/>
            <p:cNvSpPr/>
            <p:nvPr/>
          </p:nvSpPr>
          <p:spPr>
            <a:xfrm>
              <a:off x="8122894" y="892467"/>
              <a:ext cx="356870" cy="309245"/>
            </a:xfrm>
            <a:custGeom>
              <a:avLst/>
              <a:gdLst/>
              <a:ahLst/>
              <a:cxnLst/>
              <a:rect l="l" t="t" r="r" b="b"/>
              <a:pathLst>
                <a:path w="356870" h="309244">
                  <a:moveTo>
                    <a:pt x="89395" y="0"/>
                  </a:moveTo>
                  <a:lnTo>
                    <a:pt x="0" y="154940"/>
                  </a:lnTo>
                  <a:lnTo>
                    <a:pt x="88201" y="307505"/>
                  </a:lnTo>
                  <a:lnTo>
                    <a:pt x="269366" y="308698"/>
                  </a:lnTo>
                  <a:lnTo>
                    <a:pt x="356387" y="153746"/>
                  </a:lnTo>
                  <a:lnTo>
                    <a:pt x="266979" y="2387"/>
                  </a:lnTo>
                  <a:lnTo>
                    <a:pt x="89395" y="0"/>
                  </a:lnTo>
                  <a:close/>
                </a:path>
              </a:pathLst>
            </a:custGeom>
            <a:ln w="3175">
              <a:solidFill>
                <a:srgbClr val="FFFFFF"/>
              </a:solidFill>
            </a:ln>
          </p:spPr>
          <p:txBody>
            <a:bodyPr wrap="square" lIns="0" tIns="0" rIns="0" bIns="0" rtlCol="0"/>
            <a:lstStyle/>
            <a:p>
              <a:endParaRPr/>
            </a:p>
          </p:txBody>
        </p:sp>
        <p:sp>
          <p:nvSpPr>
            <p:cNvPr id="21" name="object 21"/>
            <p:cNvSpPr/>
            <p:nvPr/>
          </p:nvSpPr>
          <p:spPr>
            <a:xfrm>
              <a:off x="7972043" y="1241653"/>
              <a:ext cx="190538" cy="165315"/>
            </a:xfrm>
            <a:prstGeom prst="rect">
              <a:avLst/>
            </a:prstGeom>
            <a:blipFill>
              <a:blip r:embed="rId7" cstate="print"/>
              <a:stretch>
                <a:fillRect/>
              </a:stretch>
            </a:blipFill>
          </p:spPr>
          <p:txBody>
            <a:bodyPr wrap="square" lIns="0" tIns="0" rIns="0" bIns="0" rtlCol="0"/>
            <a:lstStyle/>
            <a:p>
              <a:endParaRPr/>
            </a:p>
          </p:txBody>
        </p:sp>
        <p:sp>
          <p:nvSpPr>
            <p:cNvPr id="22" name="object 22"/>
            <p:cNvSpPr/>
            <p:nvPr/>
          </p:nvSpPr>
          <p:spPr>
            <a:xfrm>
              <a:off x="8385682" y="1248829"/>
              <a:ext cx="190538" cy="165315"/>
            </a:xfrm>
            <a:prstGeom prst="rect">
              <a:avLst/>
            </a:prstGeom>
            <a:blipFill>
              <a:blip r:embed="rId8" cstate="print"/>
              <a:stretch>
                <a:fillRect/>
              </a:stretch>
            </a:blipFill>
          </p:spPr>
          <p:txBody>
            <a:bodyPr wrap="square" lIns="0" tIns="0" rIns="0" bIns="0" rtlCol="0"/>
            <a:lstStyle/>
            <a:p>
              <a:endParaRPr/>
            </a:p>
          </p:txBody>
        </p:sp>
        <p:sp>
          <p:nvSpPr>
            <p:cNvPr id="23" name="object 23"/>
            <p:cNvSpPr/>
            <p:nvPr/>
          </p:nvSpPr>
          <p:spPr>
            <a:xfrm>
              <a:off x="8516111" y="965898"/>
              <a:ext cx="188595" cy="163830"/>
            </a:xfrm>
            <a:custGeom>
              <a:avLst/>
              <a:gdLst/>
              <a:ahLst/>
              <a:cxnLst/>
              <a:rect l="l" t="t" r="r" b="b"/>
              <a:pathLst>
                <a:path w="188595" h="163830">
                  <a:moveTo>
                    <a:pt x="47294" y="0"/>
                  </a:moveTo>
                  <a:lnTo>
                    <a:pt x="0" y="81978"/>
                  </a:lnTo>
                  <a:lnTo>
                    <a:pt x="46659" y="162699"/>
                  </a:lnTo>
                  <a:lnTo>
                    <a:pt x="142519" y="163334"/>
                  </a:lnTo>
                  <a:lnTo>
                    <a:pt x="188556" y="81343"/>
                  </a:lnTo>
                  <a:lnTo>
                    <a:pt x="141262" y="1257"/>
                  </a:lnTo>
                  <a:lnTo>
                    <a:pt x="47294" y="0"/>
                  </a:lnTo>
                  <a:close/>
                </a:path>
              </a:pathLst>
            </a:custGeom>
            <a:ln w="3175">
              <a:solidFill>
                <a:srgbClr val="FFFFFF"/>
              </a:solidFill>
            </a:ln>
          </p:spPr>
          <p:txBody>
            <a:bodyPr wrap="square" lIns="0" tIns="0" rIns="0" bIns="0" rtlCol="0"/>
            <a:lstStyle/>
            <a:p>
              <a:endParaRPr/>
            </a:p>
          </p:txBody>
        </p:sp>
        <p:sp>
          <p:nvSpPr>
            <p:cNvPr id="24" name="object 24"/>
            <p:cNvSpPr/>
            <p:nvPr/>
          </p:nvSpPr>
          <p:spPr>
            <a:xfrm>
              <a:off x="8360143" y="695528"/>
              <a:ext cx="190538" cy="165315"/>
            </a:xfrm>
            <a:prstGeom prst="rect">
              <a:avLst/>
            </a:prstGeom>
            <a:blipFill>
              <a:blip r:embed="rId7" cstate="print"/>
              <a:stretch>
                <a:fillRect/>
              </a:stretch>
            </a:blipFill>
          </p:spPr>
          <p:txBody>
            <a:bodyPr wrap="square" lIns="0" tIns="0" rIns="0" bIns="0" rtlCol="0"/>
            <a:lstStyle/>
            <a:p>
              <a:endParaRPr/>
            </a:p>
          </p:txBody>
        </p:sp>
        <p:sp>
          <p:nvSpPr>
            <p:cNvPr id="25" name="object 25"/>
            <p:cNvSpPr/>
            <p:nvPr/>
          </p:nvSpPr>
          <p:spPr>
            <a:xfrm>
              <a:off x="7863357" y="952309"/>
              <a:ext cx="188595" cy="163830"/>
            </a:xfrm>
            <a:custGeom>
              <a:avLst/>
              <a:gdLst/>
              <a:ahLst/>
              <a:cxnLst/>
              <a:rect l="l" t="t" r="r" b="b"/>
              <a:pathLst>
                <a:path w="188595" h="163830">
                  <a:moveTo>
                    <a:pt x="47294" y="0"/>
                  </a:moveTo>
                  <a:lnTo>
                    <a:pt x="0" y="81978"/>
                  </a:lnTo>
                  <a:lnTo>
                    <a:pt x="46659" y="162699"/>
                  </a:lnTo>
                  <a:lnTo>
                    <a:pt x="142519" y="163334"/>
                  </a:lnTo>
                  <a:lnTo>
                    <a:pt x="188556" y="81343"/>
                  </a:lnTo>
                  <a:lnTo>
                    <a:pt x="141262" y="1257"/>
                  </a:lnTo>
                  <a:lnTo>
                    <a:pt x="47294" y="0"/>
                  </a:lnTo>
                  <a:close/>
                </a:path>
              </a:pathLst>
            </a:custGeom>
            <a:ln w="3175">
              <a:solidFill>
                <a:srgbClr val="FFFFFF"/>
              </a:solidFill>
            </a:ln>
          </p:spPr>
          <p:txBody>
            <a:bodyPr wrap="square" lIns="0" tIns="0" rIns="0" bIns="0" rtlCol="0"/>
            <a:lstStyle/>
            <a:p>
              <a:endParaRPr/>
            </a:p>
          </p:txBody>
        </p:sp>
        <p:sp>
          <p:nvSpPr>
            <p:cNvPr id="26" name="object 26"/>
            <p:cNvSpPr/>
            <p:nvPr/>
          </p:nvSpPr>
          <p:spPr>
            <a:xfrm>
              <a:off x="8021954" y="658660"/>
              <a:ext cx="188595" cy="163830"/>
            </a:xfrm>
            <a:custGeom>
              <a:avLst/>
              <a:gdLst/>
              <a:ahLst/>
              <a:cxnLst/>
              <a:rect l="l" t="t" r="r" b="b"/>
              <a:pathLst>
                <a:path w="188595" h="163830">
                  <a:moveTo>
                    <a:pt x="47294" y="0"/>
                  </a:moveTo>
                  <a:lnTo>
                    <a:pt x="0" y="81978"/>
                  </a:lnTo>
                  <a:lnTo>
                    <a:pt x="46659" y="162699"/>
                  </a:lnTo>
                  <a:lnTo>
                    <a:pt x="142519" y="163334"/>
                  </a:lnTo>
                  <a:lnTo>
                    <a:pt x="188556" y="81343"/>
                  </a:lnTo>
                  <a:lnTo>
                    <a:pt x="141262" y="1257"/>
                  </a:lnTo>
                  <a:lnTo>
                    <a:pt x="47294" y="0"/>
                  </a:lnTo>
                  <a:close/>
                </a:path>
              </a:pathLst>
            </a:custGeom>
            <a:ln w="3175">
              <a:solidFill>
                <a:srgbClr val="FFFFFF"/>
              </a:solidFill>
            </a:ln>
          </p:spPr>
          <p:txBody>
            <a:bodyPr wrap="square" lIns="0" tIns="0" rIns="0" bIns="0" rtlCol="0"/>
            <a:lstStyle/>
            <a:p>
              <a:endParaRPr/>
            </a:p>
          </p:txBody>
        </p:sp>
        <p:sp>
          <p:nvSpPr>
            <p:cNvPr id="27" name="object 27"/>
            <p:cNvSpPr/>
            <p:nvPr/>
          </p:nvSpPr>
          <p:spPr>
            <a:xfrm>
              <a:off x="8139696" y="773074"/>
              <a:ext cx="62865" cy="101600"/>
            </a:xfrm>
            <a:custGeom>
              <a:avLst/>
              <a:gdLst/>
              <a:ahLst/>
              <a:cxnLst/>
              <a:rect l="l" t="t" r="r" b="b"/>
              <a:pathLst>
                <a:path w="62865" h="101600">
                  <a:moveTo>
                    <a:pt x="62369" y="101511"/>
                  </a:moveTo>
                  <a:lnTo>
                    <a:pt x="0" y="0"/>
                  </a:lnTo>
                </a:path>
              </a:pathLst>
            </a:custGeom>
            <a:ln w="3175">
              <a:solidFill>
                <a:srgbClr val="FFFFFF"/>
              </a:solidFill>
            </a:ln>
          </p:spPr>
          <p:txBody>
            <a:bodyPr wrap="square" lIns="0" tIns="0" rIns="0" bIns="0" rtlCol="0"/>
            <a:lstStyle/>
            <a:p>
              <a:endParaRPr/>
            </a:p>
          </p:txBody>
        </p:sp>
        <p:sp>
          <p:nvSpPr>
            <p:cNvPr id="28" name="object 28"/>
            <p:cNvSpPr/>
            <p:nvPr/>
          </p:nvSpPr>
          <p:spPr>
            <a:xfrm>
              <a:off x="7899996" y="1048245"/>
              <a:ext cx="196215" cy="0"/>
            </a:xfrm>
            <a:custGeom>
              <a:avLst/>
              <a:gdLst/>
              <a:ahLst/>
              <a:cxnLst/>
              <a:rect l="l" t="t" r="r" b="b"/>
              <a:pathLst>
                <a:path w="196215">
                  <a:moveTo>
                    <a:pt x="195668" y="0"/>
                  </a:moveTo>
                  <a:lnTo>
                    <a:pt x="0" y="0"/>
                  </a:lnTo>
                </a:path>
              </a:pathLst>
            </a:custGeom>
            <a:ln w="3175">
              <a:solidFill>
                <a:srgbClr val="FFFFFF"/>
              </a:solidFill>
            </a:ln>
          </p:spPr>
          <p:txBody>
            <a:bodyPr wrap="square" lIns="0" tIns="0" rIns="0" bIns="0" rtlCol="0"/>
            <a:lstStyle/>
            <a:p>
              <a:endParaRPr/>
            </a:p>
          </p:txBody>
        </p:sp>
        <p:sp>
          <p:nvSpPr>
            <p:cNvPr id="29" name="object 29"/>
            <p:cNvSpPr/>
            <p:nvPr/>
          </p:nvSpPr>
          <p:spPr>
            <a:xfrm>
              <a:off x="8214296" y="1209675"/>
              <a:ext cx="82550" cy="133350"/>
            </a:xfrm>
            <a:custGeom>
              <a:avLst/>
              <a:gdLst/>
              <a:ahLst/>
              <a:cxnLst/>
              <a:rect l="l" t="t" r="r" b="b"/>
              <a:pathLst>
                <a:path w="82550" h="133350">
                  <a:moveTo>
                    <a:pt x="0" y="0"/>
                  </a:moveTo>
                  <a:lnTo>
                    <a:pt x="81940" y="133299"/>
                  </a:lnTo>
                </a:path>
              </a:pathLst>
            </a:custGeom>
            <a:ln w="3175">
              <a:solidFill>
                <a:srgbClr val="FFFFFF"/>
              </a:solidFill>
            </a:ln>
          </p:spPr>
          <p:txBody>
            <a:bodyPr wrap="square" lIns="0" tIns="0" rIns="0" bIns="0" rtlCol="0"/>
            <a:lstStyle/>
            <a:p>
              <a:endParaRPr/>
            </a:p>
          </p:txBody>
        </p:sp>
        <p:sp>
          <p:nvSpPr>
            <p:cNvPr id="30" name="object 30"/>
            <p:cNvSpPr/>
            <p:nvPr/>
          </p:nvSpPr>
          <p:spPr>
            <a:xfrm>
              <a:off x="8489454" y="905154"/>
              <a:ext cx="88265" cy="131445"/>
            </a:xfrm>
            <a:custGeom>
              <a:avLst/>
              <a:gdLst/>
              <a:ahLst/>
              <a:cxnLst/>
              <a:rect l="l" t="t" r="r" b="b"/>
              <a:pathLst>
                <a:path w="88265" h="131444">
                  <a:moveTo>
                    <a:pt x="0" y="130860"/>
                  </a:moveTo>
                  <a:lnTo>
                    <a:pt x="88061" y="0"/>
                  </a:lnTo>
                </a:path>
              </a:pathLst>
            </a:custGeom>
            <a:ln w="3175">
              <a:solidFill>
                <a:srgbClr val="FFFFFF"/>
              </a:solidFill>
            </a:ln>
          </p:spPr>
          <p:txBody>
            <a:bodyPr wrap="square" lIns="0" tIns="0" rIns="0" bIns="0" rtlCol="0"/>
            <a:lstStyle/>
            <a:p>
              <a:endParaRPr/>
            </a:p>
          </p:txBody>
        </p:sp>
      </p:grpSp>
      <p:sp>
        <p:nvSpPr>
          <p:cNvPr id="2" name="TextBox 1"/>
          <p:cNvSpPr txBox="1"/>
          <p:nvPr/>
        </p:nvSpPr>
        <p:spPr>
          <a:xfrm>
            <a:off x="0" y="19050"/>
            <a:ext cx="6896100" cy="6278642"/>
          </a:xfrm>
          <a:prstGeom prst="rect">
            <a:avLst/>
          </a:prstGeom>
          <a:noFill/>
        </p:spPr>
        <p:txBody>
          <a:bodyPr wrap="square" rtlCol="0">
            <a:spAutoFit/>
          </a:bodyPr>
          <a:lstStyle/>
          <a:p>
            <a:pPr algn="ctr"/>
            <a:r>
              <a:rPr lang="en-ZA" sz="2000" b="1" kern="0" dirty="0">
                <a:solidFill>
                  <a:srgbClr val="DCA957"/>
                </a:solidFill>
                <a:latin typeface="Verdana" panose="020B0604030504040204" pitchFamily="34" charset="0"/>
                <a:ea typeface="Verdana" panose="020B0604030504040204" pitchFamily="34" charset="0"/>
                <a:cs typeface="Verdana" panose="020B0604030504040204" pitchFamily="34" charset="0"/>
              </a:rPr>
              <a:t>POLICY OBJECTIVES</a:t>
            </a:r>
          </a:p>
          <a:p>
            <a:pPr algn="ctr"/>
            <a:endParaRPr lang="en-ZA" sz="2000" b="1" kern="0" dirty="0">
              <a:solidFill>
                <a:srgbClr val="DCA957"/>
              </a:solidFill>
              <a:latin typeface="Arial"/>
              <a:ea typeface="+mj-ea"/>
              <a:cs typeface="Arial"/>
            </a:endParaRPr>
          </a:p>
          <a:p>
            <a:pPr marL="342900" marR="89535" indent="-342900">
              <a:lnSpc>
                <a:spcPct val="150000"/>
              </a:lnSpc>
              <a:buClr>
                <a:srgbClr val="F79646">
                  <a:lumMod val="75000"/>
                </a:srgbClr>
              </a:buClr>
              <a:buFont typeface="Arial" panose="020B0604020202020204" pitchFamily="34" charset="0"/>
              <a:buChar char="•"/>
            </a:pPr>
            <a:r>
              <a:rPr lang="en-GB" sz="1600" dirty="0">
                <a:solidFill>
                  <a:prstClr val="black"/>
                </a:solidFill>
                <a:latin typeface="Verdana" panose="020B0604030504040204" pitchFamily="34" charset="0"/>
                <a:ea typeface="Verdana" panose="020B0604030504040204" pitchFamily="34" charset="0"/>
                <a:cs typeface="Verdana" panose="020B0604030504040204" pitchFamily="34" charset="0"/>
              </a:rPr>
              <a:t>Creating national standard for accreditation for prospective and constituent Security Officers.</a:t>
            </a:r>
          </a:p>
          <a:p>
            <a:pPr marL="342900" marR="89535" indent="-342900" algn="just">
              <a:lnSpc>
                <a:spcPct val="150000"/>
              </a:lnSpc>
              <a:buClr>
                <a:srgbClr val="F79646">
                  <a:lumMod val="75000"/>
                </a:srgbClr>
              </a:buClr>
              <a:buFont typeface="Arial" panose="020B0604020202020204" pitchFamily="34" charset="0"/>
              <a:buChar char="•"/>
            </a:pPr>
            <a:endParaRPr lang="en-GB"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42900" marR="89535" indent="-342900" algn="just">
              <a:lnSpc>
                <a:spcPct val="150000"/>
              </a:lnSpc>
              <a:buClr>
                <a:srgbClr val="F79646">
                  <a:lumMod val="75000"/>
                </a:srgbClr>
              </a:buClr>
              <a:buFont typeface="Arial" panose="020B0604020202020204" pitchFamily="34" charset="0"/>
              <a:buChar char="•"/>
            </a:pPr>
            <a:r>
              <a:rPr lang="en-GB" sz="1600" dirty="0">
                <a:solidFill>
                  <a:prstClr val="black"/>
                </a:solidFill>
                <a:latin typeface="Verdana" panose="020B0604030504040204" pitchFamily="34" charset="0"/>
                <a:ea typeface="Verdana" panose="020B0604030504040204" pitchFamily="34" charset="0"/>
                <a:cs typeface="Verdana" panose="020B0604030504040204" pitchFamily="34" charset="0"/>
              </a:rPr>
              <a:t>Establishment of Assessment Centres.</a:t>
            </a:r>
          </a:p>
          <a:p>
            <a:pPr marL="342900" marR="89535" indent="-342900" algn="just">
              <a:lnSpc>
                <a:spcPct val="150000"/>
              </a:lnSpc>
              <a:buClr>
                <a:srgbClr val="F79646">
                  <a:lumMod val="75000"/>
                </a:srgbClr>
              </a:buClr>
              <a:buFont typeface="Arial" panose="020B0604020202020204" pitchFamily="34" charset="0"/>
              <a:buChar char="•"/>
            </a:pPr>
            <a:endParaRPr lang="en-GB"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42900" marR="89535" indent="-342900" algn="just">
              <a:lnSpc>
                <a:spcPct val="150000"/>
              </a:lnSpc>
              <a:buClr>
                <a:srgbClr val="F79646">
                  <a:lumMod val="75000"/>
                </a:srgbClr>
              </a:buClr>
              <a:buFont typeface="Arial" panose="020B0604020202020204" pitchFamily="34" charset="0"/>
              <a:buChar char="•"/>
            </a:pPr>
            <a:r>
              <a:rPr lang="en-GB" sz="1600" dirty="0">
                <a:solidFill>
                  <a:prstClr val="black"/>
                </a:solidFill>
                <a:latin typeface="Verdana" panose="020B0604030504040204" pitchFamily="34" charset="0"/>
                <a:ea typeface="Verdana" panose="020B0604030504040204" pitchFamily="34" charset="0"/>
                <a:cs typeface="Verdana" panose="020B0604030504040204" pitchFamily="34" charset="0"/>
              </a:rPr>
              <a:t>Promote credibility on internal assessments.</a:t>
            </a:r>
          </a:p>
          <a:p>
            <a:pPr marL="342900" marR="89535" indent="-342900" algn="just">
              <a:lnSpc>
                <a:spcPct val="150000"/>
              </a:lnSpc>
              <a:buClr>
                <a:srgbClr val="F79646">
                  <a:lumMod val="75000"/>
                </a:srgbClr>
              </a:buClr>
              <a:buFont typeface="Arial" panose="020B0604020202020204" pitchFamily="34" charset="0"/>
              <a:buChar char="•"/>
            </a:pPr>
            <a:endParaRPr lang="en-GB"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42900" marR="89535" indent="-342900" algn="just">
              <a:lnSpc>
                <a:spcPct val="150000"/>
              </a:lnSpc>
              <a:buClr>
                <a:srgbClr val="F79646">
                  <a:lumMod val="75000"/>
                </a:srgbClr>
              </a:buClr>
              <a:buFont typeface="Arial" panose="020B0604020202020204" pitchFamily="34" charset="0"/>
              <a:buChar char="•"/>
            </a:pPr>
            <a:r>
              <a:rPr lang="en-GB" sz="1600" dirty="0">
                <a:solidFill>
                  <a:prstClr val="black"/>
                </a:solidFill>
                <a:latin typeface="Verdana" panose="020B0604030504040204" pitchFamily="34" charset="0"/>
                <a:ea typeface="Verdana" panose="020B0604030504040204" pitchFamily="34" charset="0"/>
                <a:cs typeface="Verdana" panose="020B0604030504040204" pitchFamily="34" charset="0"/>
              </a:rPr>
              <a:t>Coordinate Digital Assessments.</a:t>
            </a:r>
          </a:p>
          <a:p>
            <a:pPr marL="342900" marR="89535" indent="-342900" algn="just">
              <a:lnSpc>
                <a:spcPct val="150000"/>
              </a:lnSpc>
              <a:buClr>
                <a:srgbClr val="F79646">
                  <a:lumMod val="75000"/>
                </a:srgbClr>
              </a:buClr>
              <a:buFont typeface="Arial" panose="020B0604020202020204" pitchFamily="34" charset="0"/>
              <a:buChar char="•"/>
            </a:pPr>
            <a:endParaRPr lang="en-GB" sz="1600"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marL="342900" marR="89535" indent="-342900" algn="just">
              <a:lnSpc>
                <a:spcPct val="150000"/>
              </a:lnSpc>
              <a:buClr>
                <a:srgbClr val="F79646">
                  <a:lumMod val="75000"/>
                </a:srgbClr>
              </a:buClr>
              <a:buFont typeface="Arial" panose="020B0604020202020204" pitchFamily="34" charset="0"/>
              <a:buChar char="•"/>
            </a:pPr>
            <a:r>
              <a:rPr lang="en-GB" sz="1600" dirty="0">
                <a:solidFill>
                  <a:prstClr val="black"/>
                </a:solidFill>
                <a:latin typeface="Verdana" panose="020B0604030504040204" pitchFamily="34" charset="0"/>
                <a:ea typeface="Verdana" panose="020B0604030504040204" pitchFamily="34" charset="0"/>
                <a:cs typeface="Verdana" panose="020B0604030504040204" pitchFamily="34" charset="0"/>
              </a:rPr>
              <a:t>Ensure authentication of certificate issued </a:t>
            </a:r>
          </a:p>
          <a:p>
            <a:pPr marR="89535" lvl="0" algn="ctr">
              <a:lnSpc>
                <a:spcPct val="150000"/>
              </a:lnSpc>
            </a:pPr>
            <a:endParaRPr lang="en-ZA" sz="2000" kern="0" dirty="0">
              <a:solidFill>
                <a:sysClr val="windowText" lastClr="000000"/>
              </a:solidFill>
              <a:latin typeface="Times New Roman" panose="02020603050405020304" pitchFamily="18" charset="0"/>
              <a:ea typeface="Calibri" panose="020F0502020204030204" pitchFamily="34" charset="0"/>
            </a:endParaRPr>
          </a:p>
          <a:p>
            <a:pPr algn="ctr"/>
            <a:endParaRPr lang="en-ZA" sz="2000" b="1" kern="0" dirty="0">
              <a:solidFill>
                <a:srgbClr val="DCA957"/>
              </a:solidFill>
              <a:latin typeface="Arial"/>
              <a:ea typeface="+mj-ea"/>
              <a:cs typeface="Arial"/>
            </a:endParaRPr>
          </a:p>
          <a:p>
            <a:pPr algn="ctr"/>
            <a:endParaRPr lang="en-ZA" sz="2000" b="1" kern="0" dirty="0">
              <a:solidFill>
                <a:srgbClr val="DCA957"/>
              </a:solidFill>
              <a:latin typeface="Arial"/>
              <a:ea typeface="+mj-ea"/>
              <a:cs typeface="Arial"/>
            </a:endParaRPr>
          </a:p>
          <a:p>
            <a:pPr algn="ctr"/>
            <a:endParaRPr lang="en-ZA" sz="2000" b="1" kern="0" dirty="0">
              <a:solidFill>
                <a:srgbClr val="DCA957"/>
              </a:solidFill>
              <a:latin typeface="Arial"/>
              <a:ea typeface="+mj-ea"/>
              <a:cs typeface="Arial"/>
            </a:endParaRPr>
          </a:p>
          <a:p>
            <a:pPr algn="ctr"/>
            <a:r>
              <a:rPr lang="en-ZA" sz="2000" b="1" kern="0" dirty="0">
                <a:solidFill>
                  <a:srgbClr val="DCA957"/>
                </a:solidFill>
                <a:latin typeface="Arial"/>
                <a:ea typeface="+mj-ea"/>
                <a:cs typeface="Arial"/>
              </a:rPr>
              <a:t> </a:t>
            </a:r>
            <a:endParaRPr lang="en-ZA" dirty="0"/>
          </a:p>
        </p:txBody>
      </p:sp>
    </p:spTree>
    <p:extLst>
      <p:ext uri="{BB962C8B-B14F-4D97-AF65-F5344CB8AC3E}">
        <p14:creationId xmlns:p14="http://schemas.microsoft.com/office/powerpoint/2010/main" val="23299938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object 5"/>
          <p:cNvSpPr txBox="1">
            <a:spLocks noGrp="1"/>
          </p:cNvSpPr>
          <p:nvPr>
            <p:ph type="title"/>
          </p:nvPr>
        </p:nvSpPr>
        <p:spPr>
          <a:xfrm>
            <a:off x="-152400" y="3974424"/>
            <a:ext cx="6263640" cy="1309333"/>
          </a:xfrm>
          <a:prstGeom prst="rect">
            <a:avLst/>
          </a:prstGeom>
        </p:spPr>
        <p:txBody>
          <a:bodyPr vert="horz" wrap="square" lIns="0" tIns="16510" rIns="0" bIns="0" rtlCol="0">
            <a:spAutoFit/>
          </a:bodyPr>
          <a:lstStyle/>
          <a:p>
            <a:pPr marL="12700" algn="ctr">
              <a:lnSpc>
                <a:spcPct val="100000"/>
              </a:lnSpc>
              <a:spcBef>
                <a:spcPts val="130"/>
              </a:spcBef>
            </a:pPr>
            <a:br>
              <a:rPr lang="en-ZA" sz="4800" spc="15" dirty="0"/>
            </a:br>
            <a:r>
              <a:rPr lang="en-ZA" sz="3600" spc="15" dirty="0">
                <a:solidFill>
                  <a:schemeClr val="bg1"/>
                </a:solidFill>
              </a:rPr>
              <a:t>STAKEHOLDERS </a:t>
            </a:r>
            <a:endParaRPr sz="3600" spc="15" dirty="0">
              <a:solidFill>
                <a:schemeClr val="bg1"/>
              </a:solidFill>
            </a:endParaRPr>
          </a:p>
        </p:txBody>
      </p:sp>
      <p:sp>
        <p:nvSpPr>
          <p:cNvPr id="2" name="TextBox 1">
            <a:extLst>
              <a:ext uri="{FF2B5EF4-FFF2-40B4-BE49-F238E27FC236}">
                <a16:creationId xmlns:a16="http://schemas.microsoft.com/office/drawing/2014/main" id="{985BB43E-73A1-4934-99C5-639E76D52FE2}"/>
              </a:ext>
            </a:extLst>
          </p:cNvPr>
          <p:cNvSpPr txBox="1"/>
          <p:nvPr/>
        </p:nvSpPr>
        <p:spPr>
          <a:xfrm>
            <a:off x="7315200" y="5029200"/>
            <a:ext cx="470000" cy="769441"/>
          </a:xfrm>
          <a:prstGeom prst="rect">
            <a:avLst/>
          </a:prstGeom>
          <a:noFill/>
        </p:spPr>
        <p:txBody>
          <a:bodyPr wrap="none" rtlCol="0">
            <a:spAutoFit/>
          </a:bodyPr>
          <a:lstStyle/>
          <a:p>
            <a:r>
              <a:rPr lang="en-ZA" sz="4400" b="1" dirty="0">
                <a:solidFill>
                  <a:schemeClr val="accent6">
                    <a:lumMod val="50000"/>
                  </a:schemeClr>
                </a:solidFill>
              </a:rPr>
              <a:t>3</a:t>
            </a:r>
          </a:p>
        </p:txBody>
      </p:sp>
    </p:spTree>
    <p:extLst>
      <p:ext uri="{BB962C8B-B14F-4D97-AF65-F5344CB8AC3E}">
        <p14:creationId xmlns:p14="http://schemas.microsoft.com/office/powerpoint/2010/main" val="3932194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0496F91AC8CA042B42965DE7A5A6B82" ma:contentTypeVersion="12" ma:contentTypeDescription="Create a new document." ma:contentTypeScope="" ma:versionID="3f562f2ec04dd5b3375028d61fa18c69">
  <xsd:schema xmlns:xsd="http://www.w3.org/2001/XMLSchema" xmlns:xs="http://www.w3.org/2001/XMLSchema" xmlns:p="http://schemas.microsoft.com/office/2006/metadata/properties" xmlns:ns3="6c085640-a667-48df-a7ac-43fed21d7123" xmlns:ns4="f0fadd50-2472-46bf-90d7-f3cda0950026" targetNamespace="http://schemas.microsoft.com/office/2006/metadata/properties" ma:root="true" ma:fieldsID="fec11fab0a6ab9b75777d1199e322e78" ns3:_="" ns4:_="">
    <xsd:import namespace="6c085640-a667-48df-a7ac-43fed21d7123"/>
    <xsd:import namespace="f0fadd50-2472-46bf-90d7-f3cda095002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085640-a667-48df-a7ac-43fed21d7123"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fadd50-2472-46bf-90d7-f3cda0950026"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BC7081-0E4C-4EB1-A98B-F42EA2DEB9FA}">
  <ds:schemaRefs>
    <ds:schemaRef ds:uri="http://www.w3.org/XML/1998/namespace"/>
    <ds:schemaRef ds:uri="http://purl.org/dc/terms/"/>
    <ds:schemaRef ds:uri="http://purl.org/dc/elements/1.1/"/>
    <ds:schemaRef ds:uri="http://schemas.microsoft.com/office/infopath/2007/PartnerControls"/>
    <ds:schemaRef ds:uri="f0fadd50-2472-46bf-90d7-f3cda0950026"/>
    <ds:schemaRef ds:uri="http://schemas.microsoft.com/office/2006/documentManagement/types"/>
    <ds:schemaRef ds:uri="http://schemas.microsoft.com/office/2006/metadata/properties"/>
    <ds:schemaRef ds:uri="http://purl.org/dc/dcmitype/"/>
    <ds:schemaRef ds:uri="http://schemas.openxmlformats.org/package/2006/metadata/core-properties"/>
    <ds:schemaRef ds:uri="6c085640-a667-48df-a7ac-43fed21d7123"/>
  </ds:schemaRefs>
</ds:datastoreItem>
</file>

<file path=customXml/itemProps2.xml><?xml version="1.0" encoding="utf-8"?>
<ds:datastoreItem xmlns:ds="http://schemas.openxmlformats.org/officeDocument/2006/customXml" ds:itemID="{1B3A872F-90C0-421C-B964-3F61895F52FD}">
  <ds:schemaRefs>
    <ds:schemaRef ds:uri="http://schemas.microsoft.com/sharepoint/v3/contenttype/forms"/>
  </ds:schemaRefs>
</ds:datastoreItem>
</file>

<file path=customXml/itemProps3.xml><?xml version="1.0" encoding="utf-8"?>
<ds:datastoreItem xmlns:ds="http://schemas.openxmlformats.org/officeDocument/2006/customXml" ds:itemID="{06B553DD-0AAD-4BA7-98DD-68CE7B66F0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085640-a667-48df-a7ac-43fed21d7123"/>
    <ds:schemaRef ds:uri="f0fadd50-2472-46bf-90d7-f3cda09500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916</TotalTime>
  <Words>506</Words>
  <Application>Microsoft Office PowerPoint</Application>
  <PresentationFormat>On-screen Show (4:3)</PresentationFormat>
  <Paragraphs>138</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Courier New</vt:lpstr>
      <vt:lpstr>Tahoma</vt:lpstr>
      <vt:lpstr>Times New Roman</vt:lpstr>
      <vt:lpstr>Verdana</vt:lpstr>
      <vt:lpstr>Wingdings</vt:lpstr>
      <vt:lpstr>Office Theme</vt:lpstr>
      <vt:lpstr>INDUSTRY CONSULTATION SESSION  TRAINING ASSESSMENT POLICY  Mpumalanga Province  17 February 2021  Anna Tsele- Manager: Training  </vt:lpstr>
      <vt:lpstr>OVERVIEW</vt:lpstr>
      <vt:lpstr>KEY DISCUSSION POINTS        </vt:lpstr>
      <vt:lpstr> LEGISLATIVE  MANDATE </vt:lpstr>
      <vt:lpstr>LEGISLATIVE MANDATE   PSIR Act 56 of 2001         </vt:lpstr>
      <vt:lpstr>LEGISLATIVE MANDATE (Cont.)  </vt:lpstr>
      <vt:lpstr> POLICY OBJECTIVES</vt:lpstr>
      <vt:lpstr>PowerPoint Presentation</vt:lpstr>
      <vt:lpstr> STAKEHOLDERS </vt:lpstr>
      <vt:lpstr>PowerPoint Presentation</vt:lpstr>
      <vt:lpstr> OBLIGATIONS </vt:lpstr>
      <vt:lpstr>PowerPoint Presentation</vt:lpstr>
      <vt:lpstr> AWARDING COMPTENCY</vt:lpstr>
      <vt:lpstr>PowerPoint Presentation</vt:lpstr>
      <vt:lpstr> IRREGULARITIES </vt:lpstr>
      <vt:lpstr>PowerPoint Presentation</vt:lpstr>
      <vt:lpstr>Questions and/or Inputs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PSIRA cover Slide</dc:title>
  <dc:creator>Ravern</dc:creator>
  <cp:lastModifiedBy>Oupa MAMABOLO</cp:lastModifiedBy>
  <cp:revision>45</cp:revision>
  <dcterms:created xsi:type="dcterms:W3CDTF">2020-11-17T07:29:51Z</dcterms:created>
  <dcterms:modified xsi:type="dcterms:W3CDTF">2021-02-16T09:39:30Z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2020-11-13T00:00:00Z</vt:filetime>
  </property>
  <property fmtid="{D5CDD505-2E9C-101B-9397-08002B2CF9AE}" pid="3" name="Creator">
    <vt:lpwstr>FreeHand MX: pictwpstops filter 1.0</vt:lpwstr>
  </property>
  <property fmtid="{D5CDD505-2E9C-101B-9397-08002B2CF9AE}" pid="4" name="LastSaved">
    <vt:filetime>2020-11-17T00:00:00Z</vt:filetime>
  </property>
  <property fmtid="{D5CDD505-2E9C-101B-9397-08002B2CF9AE}" pid="5" name="ContentTypeId">
    <vt:lpwstr>0x010100F0496F91AC8CA042B42965DE7A5A6B82</vt:lpwstr>
  </property>
</Properties>
</file>